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27E72D1-BA29-44F5-A3AF-69B78BA5620D}"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398777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27E72D1-BA29-44F5-A3AF-69B78BA5620D}"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239238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7E72D1-BA29-44F5-A3AF-69B78BA5620D}"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2831442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27E72D1-BA29-44F5-A3AF-69B78BA5620D}" type="datetimeFigureOut">
              <a:rPr lang="en-US" smtClean="0"/>
              <a:t>11/23/2022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3471537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27E72D1-BA29-44F5-A3AF-69B78BA5620D}" type="datetimeFigureOut">
              <a:rPr lang="en-US" smtClean="0"/>
              <a:t>11/23/2022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2485019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27E72D1-BA29-44F5-A3AF-69B78BA5620D}" type="datetimeFigureOut">
              <a:rPr lang="en-US" smtClean="0"/>
              <a:t>11/23/2022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339058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E72D1-BA29-44F5-A3AF-69B78BA5620D}" type="datetimeFigureOut">
              <a:rPr lang="en-US" smtClean="0"/>
              <a:t>11/23/2022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3497243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7E72D1-BA29-44F5-A3AF-69B78BA5620D}" type="datetimeFigureOut">
              <a:rPr lang="en-US" smtClean="0"/>
              <a:t>11/23/2022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529633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758B6C-89B5-45AA-8C80-7C290E4A8C93}" type="slidenum">
              <a:rPr lang="en-US" smtClean="0"/>
              <a:t>‹#›</a:t>
            </a:fld>
            <a:endParaRPr lang="en-US"/>
          </a:p>
        </p:txBody>
      </p:sp>
      <p:sp>
        <p:nvSpPr>
          <p:cNvPr id="5" name="Date Placeholder 4"/>
          <p:cNvSpPr>
            <a:spLocks noGrp="1"/>
          </p:cNvSpPr>
          <p:nvPr>
            <p:ph type="dt" sz="half" idx="10"/>
          </p:nvPr>
        </p:nvSpPr>
        <p:spPr/>
        <p:txBody>
          <a:bodyPr/>
          <a:lstStyle/>
          <a:p>
            <a:fld id="{427E72D1-BA29-44F5-A3AF-69B78BA5620D}" type="datetimeFigureOut">
              <a:rPr lang="en-US" smtClean="0"/>
              <a:t>11/23/2022</a:t>
            </a:fld>
            <a:endParaRPr lang="en-US"/>
          </a:p>
        </p:txBody>
      </p:sp>
    </p:spTree>
    <p:extLst>
      <p:ext uri="{BB962C8B-B14F-4D97-AF65-F5344CB8AC3E}">
        <p14:creationId xmlns:p14="http://schemas.microsoft.com/office/powerpoint/2010/main" val="1866631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7E72D1-BA29-44F5-A3AF-69B78BA5620D}"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2608912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7E72D1-BA29-44F5-A3AF-69B78BA5620D}"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58B6C-89B5-45AA-8C80-7C290E4A8C9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004359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7E72D1-BA29-44F5-A3AF-69B78BA5620D}"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30807169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7E72D1-BA29-44F5-A3AF-69B78BA5620D}"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58B6C-89B5-45AA-8C80-7C290E4A8C9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086515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7E72D1-BA29-44F5-A3AF-69B78BA5620D}"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30504082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27E72D1-BA29-44F5-A3AF-69B78BA5620D}"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11735448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27E72D1-BA29-44F5-A3AF-69B78BA5620D}"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3127480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27E72D1-BA29-44F5-A3AF-69B78BA5620D}" type="datetimeFigureOut">
              <a:rPr lang="en-US" smtClean="0"/>
              <a:t>11/23/2022</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A758B6C-89B5-45AA-8C80-7C290E4A8C93}" type="slidenum">
              <a:rPr lang="en-US" smtClean="0"/>
              <a:t>‹#›</a:t>
            </a:fld>
            <a:endParaRPr lang="en-US"/>
          </a:p>
        </p:txBody>
      </p:sp>
    </p:spTree>
    <p:extLst>
      <p:ext uri="{BB962C8B-B14F-4D97-AF65-F5344CB8AC3E}">
        <p14:creationId xmlns:p14="http://schemas.microsoft.com/office/powerpoint/2010/main" val="2046752185"/>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96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41737" y="798786"/>
            <a:ext cx="9228083" cy="3098959"/>
          </a:xfrm>
        </p:spPr>
        <p:txBody>
          <a:bodyPr/>
          <a:lstStyle/>
          <a:p>
            <a:r>
              <a:rPr lang="hy-AM" b="1" dirty="0" smtClean="0">
                <a:latin typeface="Cambria" panose="02040503050406030204" pitchFamily="18" charset="0"/>
                <a:ea typeface="Cambria" panose="02040503050406030204" pitchFamily="18" charset="0"/>
                <a:cs typeface="Times New Roman" panose="02020603050405020304" pitchFamily="18" charset="0"/>
              </a:rPr>
              <a:t>Նախասիրությունների </a:t>
            </a:r>
            <a:r>
              <a:rPr lang="hy-AM" b="1" dirty="0" smtClean="0">
                <a:latin typeface="Cambria" panose="02040503050406030204" pitchFamily="18" charset="0"/>
                <a:ea typeface="Cambria" panose="02040503050406030204" pitchFamily="18" charset="0"/>
                <a:cs typeface="Times New Roman" panose="02020603050405020304" pitchFamily="18" charset="0"/>
              </a:rPr>
              <a:t>բացահայտման </a:t>
            </a:r>
            <a:r>
              <a:rPr lang="hy-AM" b="1" dirty="0" smtClean="0">
                <a:latin typeface="Cambria" panose="02040503050406030204" pitchFamily="18" charset="0"/>
                <a:ea typeface="Cambria" panose="02040503050406030204" pitchFamily="18" charset="0"/>
                <a:cs typeface="Times New Roman" panose="02020603050405020304" pitchFamily="18" charset="0"/>
              </a:rPr>
              <a:t>նոր փուլ</a:t>
            </a:r>
            <a:endParaRPr lang="en-US" b="1" dirty="0">
              <a:latin typeface="Cambria" panose="02040503050406030204" pitchFamily="18" charset="0"/>
              <a:ea typeface="Cambria" panose="020405030504060302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559619" y="4017818"/>
            <a:ext cx="7766936" cy="1224507"/>
          </a:xfrm>
        </p:spPr>
        <p:txBody>
          <a:bodyPr/>
          <a:lstStyle/>
          <a:p>
            <a:r>
              <a:rPr lang="hy-AM" b="1" dirty="0" smtClean="0"/>
              <a:t>Բացահայտում ենք «Մխիթար Սեբաստացի» կրթահամալիրի </a:t>
            </a:r>
            <a:r>
              <a:rPr lang="en-US" b="1" dirty="0" smtClean="0"/>
              <a:t>9-</a:t>
            </a:r>
            <a:r>
              <a:rPr lang="hy-AM" b="1" dirty="0" smtClean="0"/>
              <a:t>րդ դասարանցիների նախասիրությունները․                           Լրացուցիչ փուլ</a:t>
            </a:r>
            <a:endParaRPr lang="en-US" b="1" dirty="0"/>
          </a:p>
        </p:txBody>
      </p:sp>
    </p:spTree>
    <p:extLst>
      <p:ext uri="{BB962C8B-B14F-4D97-AF65-F5344CB8AC3E}">
        <p14:creationId xmlns:p14="http://schemas.microsoft.com/office/powerpoint/2010/main" val="3593098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987570"/>
            <a:ext cx="8596668" cy="1320800"/>
          </a:xfrm>
        </p:spPr>
        <p:txBody>
          <a:bodyPr/>
          <a:lstStyle/>
          <a:p>
            <a:r>
              <a:rPr lang="hy-AM" b="1" dirty="0" smtClean="0">
                <a:latin typeface="Cambria" panose="02040503050406030204" pitchFamily="18" charset="0"/>
                <a:ea typeface="Cambria" panose="02040503050406030204" pitchFamily="18" charset="0"/>
              </a:rPr>
              <a:t>Նախագիծ՝</a:t>
            </a:r>
            <a:endParaRPr lang="en-US" b="1" dirty="0">
              <a:latin typeface="Cambria" panose="02040503050406030204" pitchFamily="18" charset="0"/>
              <a:ea typeface="Cambria" panose="02040503050406030204" pitchFamily="18" charset="0"/>
            </a:endParaRPr>
          </a:p>
        </p:txBody>
      </p:sp>
      <p:sp>
        <p:nvSpPr>
          <p:cNvPr id="3" name="Объект 2"/>
          <p:cNvSpPr>
            <a:spLocks noGrp="1"/>
          </p:cNvSpPr>
          <p:nvPr>
            <p:ph idx="1"/>
          </p:nvPr>
        </p:nvSpPr>
        <p:spPr/>
        <p:txBody>
          <a:bodyPr>
            <a:normAutofit/>
          </a:bodyPr>
          <a:lstStyle/>
          <a:p>
            <a:r>
              <a:rPr lang="hy-AM" sz="2400" dirty="0"/>
              <a:t>«Նախասիրությունների բացահայտման» նախագծի շրջանակներում, մենք ուսումնասիրում ենք «Մխիթար Սեբաստացի» կրթահամալիրի Ավագ դպրոցի իններորդ դասարանի սովորողների բլոգները։ Նախագիծը մենք ի սկզբանե բաժանել </a:t>
            </a:r>
            <a:r>
              <a:rPr lang="hy-AM" sz="2400" dirty="0" smtClean="0"/>
              <a:t>էինք </a:t>
            </a:r>
            <a:r>
              <a:rPr lang="hy-AM" sz="2400" dirty="0"/>
              <a:t>մի քանի </a:t>
            </a:r>
            <a:r>
              <a:rPr lang="hy-AM" sz="2400" dirty="0" smtClean="0"/>
              <a:t>փուլի, որոնց կատարման արդյունքում մենք ևս մեկ քայլ առաջ էինք գնում։</a:t>
            </a:r>
            <a:endParaRPr lang="en-US" sz="2400" dirty="0"/>
          </a:p>
        </p:txBody>
      </p:sp>
    </p:spTree>
    <p:extLst>
      <p:ext uri="{BB962C8B-B14F-4D97-AF65-F5344CB8AC3E}">
        <p14:creationId xmlns:p14="http://schemas.microsoft.com/office/powerpoint/2010/main" val="1129285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0867" y="942110"/>
            <a:ext cx="8596668" cy="868218"/>
          </a:xfrm>
        </p:spPr>
        <p:txBody>
          <a:bodyPr/>
          <a:lstStyle/>
          <a:p>
            <a:r>
              <a:rPr lang="hy-AM" b="1" dirty="0" smtClean="0">
                <a:latin typeface="Cambria" panose="02040503050406030204" pitchFamily="18" charset="0"/>
                <a:ea typeface="Cambria" panose="02040503050406030204" pitchFamily="18" charset="0"/>
              </a:rPr>
              <a:t>Լրացուցիչ փուլի նպատակը՝</a:t>
            </a:r>
            <a:endParaRPr lang="en-US" b="1" dirty="0">
              <a:latin typeface="Cambria" panose="02040503050406030204" pitchFamily="18" charset="0"/>
              <a:ea typeface="Cambria" panose="02040503050406030204" pitchFamily="18" charset="0"/>
            </a:endParaRPr>
          </a:p>
        </p:txBody>
      </p:sp>
      <p:sp>
        <p:nvSpPr>
          <p:cNvPr id="3" name="Объект 2"/>
          <p:cNvSpPr>
            <a:spLocks noGrp="1"/>
          </p:cNvSpPr>
          <p:nvPr>
            <p:ph idx="1"/>
          </p:nvPr>
        </p:nvSpPr>
        <p:spPr>
          <a:xfrm>
            <a:off x="730867" y="1810328"/>
            <a:ext cx="8773351" cy="5218546"/>
          </a:xfrm>
        </p:spPr>
        <p:txBody>
          <a:bodyPr>
            <a:noAutofit/>
          </a:bodyPr>
          <a:lstStyle/>
          <a:p>
            <a:r>
              <a:rPr lang="hy-AM" sz="2400" dirty="0"/>
              <a:t>Այսպիսով, մենք փորձում ենք սովորողների միջոցով պարզել հենց իրենց նախասիրությունները, որոնք ավելի հեշտ կդարձնեն ապագայում նրանց մասնագիտության որոշման հարցը։ Սակայն ուսումնասիրման ու հետազոտման արդյունքում, մենք հասկացանք, որ հետևյալ նախագիծը շատ լավ միջոց է պարզելու, թե արդյոք կրթահամալիրը կարողանում է բավարարել սովորողների պահանջներն ու նախասիրությունները, արդյոք կրթահամալիրում գործող ընտրությամբ գործունեության խմբերը համապատասխանում են մեր սովորողներին՝ իրենց նախասիրություններին</a:t>
            </a:r>
            <a:r>
              <a:rPr lang="hy-AM" sz="2400" dirty="0" smtClean="0"/>
              <a:t>։</a:t>
            </a:r>
            <a:r>
              <a:rPr lang="hy-AM" sz="2000" dirty="0"/>
              <a:t/>
            </a:r>
            <a:br>
              <a:rPr lang="hy-AM" sz="2000" dirty="0"/>
            </a:br>
            <a:endParaRPr lang="en-US" sz="2000" dirty="0"/>
          </a:p>
        </p:txBody>
      </p:sp>
    </p:spTree>
    <p:extLst>
      <p:ext uri="{BB962C8B-B14F-4D97-AF65-F5344CB8AC3E}">
        <p14:creationId xmlns:p14="http://schemas.microsoft.com/office/powerpoint/2010/main" val="1774495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043708"/>
            <a:ext cx="8596668" cy="886691"/>
          </a:xfrm>
        </p:spPr>
        <p:txBody>
          <a:bodyPr/>
          <a:lstStyle/>
          <a:p>
            <a:r>
              <a:rPr lang="hy-AM" b="1" dirty="0" smtClean="0">
                <a:latin typeface="Cambria" panose="02040503050406030204" pitchFamily="18" charset="0"/>
                <a:ea typeface="Cambria" panose="02040503050406030204" pitchFamily="18" charset="0"/>
              </a:rPr>
              <a:t>Լրացուցիչ փուլի ընթացքը՝</a:t>
            </a:r>
            <a:endParaRPr lang="en-US" b="1" dirty="0">
              <a:latin typeface="Cambria" panose="02040503050406030204" pitchFamily="18" charset="0"/>
              <a:ea typeface="Cambria" panose="02040503050406030204" pitchFamily="18" charset="0"/>
            </a:endParaRPr>
          </a:p>
        </p:txBody>
      </p:sp>
      <p:sp>
        <p:nvSpPr>
          <p:cNvPr id="3" name="Объект 2"/>
          <p:cNvSpPr>
            <a:spLocks noGrp="1"/>
          </p:cNvSpPr>
          <p:nvPr>
            <p:ph idx="1"/>
          </p:nvPr>
        </p:nvSpPr>
        <p:spPr>
          <a:xfrm>
            <a:off x="677334" y="2105891"/>
            <a:ext cx="8596668" cy="4498109"/>
          </a:xfrm>
        </p:spPr>
        <p:txBody>
          <a:bodyPr>
            <a:normAutofit lnSpcReduction="10000"/>
          </a:bodyPr>
          <a:lstStyle/>
          <a:p>
            <a:r>
              <a:rPr lang="hy-AM" sz="2400" dirty="0"/>
              <a:t>Մենք սկսեցինք աշխատել մի նոր փուլի վրա, որը սակայն իրական նախագծի մեջ է մտնում, սակայն հիմնական փուլերից հեռու է դասակարգված</a:t>
            </a:r>
            <a:r>
              <a:rPr lang="hy-AM" sz="2400" dirty="0" smtClean="0"/>
              <a:t>։</a:t>
            </a:r>
          </a:p>
          <a:p>
            <a:r>
              <a:rPr lang="hy-AM" sz="2400" dirty="0"/>
              <a:t>Ընտրության գործունեության ծավալումը կրթահամալիրում հսկայական է։ Կրթահամալիրում գործում են տասնյակ խմբեր, որոնցում կրթվում են սովորողները, սակայն մեր փուլի գլխավոր նպատակն է պարզել, թե արդյոք ընտրությամբ գործունեության ընտրությունը համապատասխանում է սովորողների նախասիրությունների հետ։</a:t>
            </a:r>
          </a:p>
          <a:p>
            <a:pPr marL="0" indent="0">
              <a:buNone/>
            </a:pPr>
            <a:r>
              <a:rPr lang="hy-AM" sz="2400" dirty="0"/>
              <a:t/>
            </a:r>
            <a:br>
              <a:rPr lang="hy-AM" sz="2400" dirty="0"/>
            </a:br>
            <a:endParaRPr lang="hy-AM" sz="2400" dirty="0"/>
          </a:p>
          <a:p>
            <a:endParaRPr lang="en-US" dirty="0"/>
          </a:p>
        </p:txBody>
      </p:sp>
    </p:spTree>
    <p:extLst>
      <p:ext uri="{BB962C8B-B14F-4D97-AF65-F5344CB8AC3E}">
        <p14:creationId xmlns:p14="http://schemas.microsoft.com/office/powerpoint/2010/main" val="3151762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025236"/>
            <a:ext cx="8596668" cy="905164"/>
          </a:xfrm>
        </p:spPr>
        <p:txBody>
          <a:bodyPr/>
          <a:lstStyle/>
          <a:p>
            <a:r>
              <a:rPr lang="hy-AM" b="1" dirty="0" smtClean="0">
                <a:latin typeface="Cambria" panose="02040503050406030204" pitchFamily="18" charset="0"/>
                <a:ea typeface="Cambria" panose="02040503050406030204" pitchFamily="18" charset="0"/>
              </a:rPr>
              <a:t>Առաջին փուլի օգնությունը</a:t>
            </a:r>
            <a:endParaRPr lang="en-US" b="1" dirty="0">
              <a:latin typeface="Cambria" panose="02040503050406030204" pitchFamily="18" charset="0"/>
              <a:ea typeface="Cambria" panose="02040503050406030204" pitchFamily="18" charset="0"/>
            </a:endParaRPr>
          </a:p>
        </p:txBody>
      </p:sp>
      <p:sp>
        <p:nvSpPr>
          <p:cNvPr id="3" name="Объект 2"/>
          <p:cNvSpPr>
            <a:spLocks noGrp="1"/>
          </p:cNvSpPr>
          <p:nvPr>
            <p:ph idx="1"/>
          </p:nvPr>
        </p:nvSpPr>
        <p:spPr/>
        <p:txBody>
          <a:bodyPr/>
          <a:lstStyle/>
          <a:p>
            <a:r>
              <a:rPr lang="hy-AM" sz="2400" dirty="0"/>
              <a:t>Մենք հաշվի առանք այն, որ առաջին փուլի արդյունքներում հստակ նշված են </a:t>
            </a:r>
            <a:r>
              <a:rPr lang="hy-AM" sz="2400" dirty="0" smtClean="0"/>
              <a:t>սովորողի ամփոփ-հաշվետվությունները</a:t>
            </a:r>
            <a:r>
              <a:rPr lang="hy-AM" sz="2400" dirty="0"/>
              <a:t>, որոնք ներկայացնում են սովորողի հետաքրքրվածությունը ամեն առարկայի </a:t>
            </a:r>
            <a:r>
              <a:rPr lang="hy-AM" sz="2400" dirty="0" smtClean="0"/>
              <a:t>շուրջ։</a:t>
            </a:r>
          </a:p>
          <a:p>
            <a:r>
              <a:rPr lang="hy-AM" sz="2400" dirty="0" smtClean="0"/>
              <a:t>Համատեղելով </a:t>
            </a:r>
            <a:r>
              <a:rPr lang="hy-AM" sz="2400" dirty="0"/>
              <a:t>լրացուցիչ փուլի նպատակը ամփոփ-հաշվետվությունների հետ, մենք սկսեցինք աշխատել նոր փուլի վրա</a:t>
            </a:r>
            <a:r>
              <a:rPr lang="hy-AM" sz="2400" dirty="0" smtClean="0"/>
              <a:t>։</a:t>
            </a:r>
            <a:r>
              <a:rPr lang="hy-AM" dirty="0"/>
              <a:t/>
            </a:r>
            <a:br>
              <a:rPr lang="hy-AM" dirty="0"/>
            </a:br>
            <a:endParaRPr lang="en-US" dirty="0"/>
          </a:p>
        </p:txBody>
      </p:sp>
    </p:spTree>
    <p:extLst>
      <p:ext uri="{BB962C8B-B14F-4D97-AF65-F5344CB8AC3E}">
        <p14:creationId xmlns:p14="http://schemas.microsoft.com/office/powerpoint/2010/main" val="345475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200727"/>
            <a:ext cx="8596668" cy="729672"/>
          </a:xfrm>
        </p:spPr>
        <p:txBody>
          <a:bodyPr/>
          <a:lstStyle/>
          <a:p>
            <a:r>
              <a:rPr lang="hy-AM" b="1" dirty="0" smtClean="0">
                <a:latin typeface="Cambria" panose="02040503050406030204" pitchFamily="18" charset="0"/>
                <a:ea typeface="Cambria" panose="02040503050406030204" pitchFamily="18" charset="0"/>
              </a:rPr>
              <a:t>Կարևոր հարց՝</a:t>
            </a:r>
            <a:endParaRPr lang="en-US" b="1" dirty="0">
              <a:latin typeface="Cambria" panose="02040503050406030204" pitchFamily="18" charset="0"/>
              <a:ea typeface="Cambria" panose="02040503050406030204" pitchFamily="18" charset="0"/>
            </a:endParaRPr>
          </a:p>
        </p:txBody>
      </p:sp>
      <p:sp>
        <p:nvSpPr>
          <p:cNvPr id="3" name="Объект 2"/>
          <p:cNvSpPr>
            <a:spLocks noGrp="1"/>
          </p:cNvSpPr>
          <p:nvPr>
            <p:ph idx="1"/>
          </p:nvPr>
        </p:nvSpPr>
        <p:spPr>
          <a:xfrm>
            <a:off x="677334" y="2595418"/>
            <a:ext cx="8596668" cy="3445944"/>
          </a:xfrm>
        </p:spPr>
        <p:txBody>
          <a:bodyPr/>
          <a:lstStyle/>
          <a:p>
            <a:r>
              <a:rPr lang="hy-AM" sz="2400" dirty="0"/>
              <a:t>Այստեղ հարց է ծագում, թե ինչու՞ ենք մենք աշխատում այս ուղղությամբ, արդյոք մեր աշխատանքի շնորհիվ կկարողանանք փոփոխություններ մտցնել կրթական համակարգի մեջ։</a:t>
            </a:r>
          </a:p>
          <a:p>
            <a:pPr marL="0" indent="0">
              <a:buNone/>
            </a:pPr>
            <a:r>
              <a:rPr lang="hy-AM" dirty="0"/>
              <a:t/>
            </a:r>
            <a:br>
              <a:rPr lang="hy-AM" dirty="0"/>
            </a:br>
            <a:endParaRPr lang="en-US" dirty="0"/>
          </a:p>
        </p:txBody>
      </p:sp>
    </p:spTree>
    <p:extLst>
      <p:ext uri="{BB962C8B-B14F-4D97-AF65-F5344CB8AC3E}">
        <p14:creationId xmlns:p14="http://schemas.microsoft.com/office/powerpoint/2010/main" val="3476402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65018"/>
            <a:ext cx="8596668" cy="1265381"/>
          </a:xfrm>
        </p:spPr>
        <p:txBody>
          <a:bodyPr/>
          <a:lstStyle/>
          <a:p>
            <a:r>
              <a:rPr lang="hy-AM" b="1" dirty="0" smtClean="0">
                <a:latin typeface="Cambria" panose="02040503050406030204" pitchFamily="18" charset="0"/>
                <a:ea typeface="Cambria" panose="02040503050406030204" pitchFamily="18" charset="0"/>
              </a:rPr>
              <a:t>Պատասխան</a:t>
            </a:r>
            <a:r>
              <a:rPr lang="hy-AM" dirty="0" smtClean="0">
                <a:latin typeface="Cambria" panose="02040503050406030204" pitchFamily="18" charset="0"/>
                <a:ea typeface="Cambria" panose="02040503050406030204" pitchFamily="18" charset="0"/>
              </a:rPr>
              <a:t>՝</a:t>
            </a:r>
            <a:endParaRPr lang="en-US" dirty="0">
              <a:latin typeface="Cambria" panose="02040503050406030204" pitchFamily="18" charset="0"/>
              <a:ea typeface="Cambria" panose="02040503050406030204" pitchFamily="18" charset="0"/>
            </a:endParaRPr>
          </a:p>
        </p:txBody>
      </p:sp>
      <p:sp>
        <p:nvSpPr>
          <p:cNvPr id="3" name="Объект 2"/>
          <p:cNvSpPr>
            <a:spLocks noGrp="1"/>
          </p:cNvSpPr>
          <p:nvPr>
            <p:ph idx="1"/>
          </p:nvPr>
        </p:nvSpPr>
        <p:spPr>
          <a:xfrm>
            <a:off x="677334" y="1542472"/>
            <a:ext cx="8780703" cy="4359563"/>
          </a:xfrm>
        </p:spPr>
        <p:txBody>
          <a:bodyPr>
            <a:noAutofit/>
          </a:bodyPr>
          <a:lstStyle/>
          <a:p>
            <a:r>
              <a:rPr lang="hy-AM" sz="2400" dirty="0"/>
              <a:t>Մենք աշխատում ենք, որպեսզի պարզենք, թե կրթահամալիրում գործող ընտրությամբ գործունեության խմբերը բավարարում են սովորողների պահանջները, արդյոք դրանք համապատասխանում են սովորողների նախասիրությունների հետ։ Մենք պարզել ենք, որ լրացուցիչ փուլով մենք կկարողանանք նաև պարզել, թե արդյոք ընտրության գործում սովորողները անկեղծ են։ </a:t>
            </a:r>
            <a:endParaRPr lang="hy-AM" sz="2400" dirty="0" smtClean="0"/>
          </a:p>
          <a:p>
            <a:r>
              <a:rPr lang="hy-AM" sz="2400" dirty="0" smtClean="0"/>
              <a:t>Մենք </a:t>
            </a:r>
            <a:r>
              <a:rPr lang="hy-AM" sz="2400" dirty="0"/>
              <a:t>արդյունքները ստուգելով և համեմատելով ընտրությամբ գործունեության ցանկերի հետ, </a:t>
            </a:r>
            <a:r>
              <a:rPr lang="hy-AM" sz="2400" dirty="0" smtClean="0"/>
              <a:t>կպարզենք, </a:t>
            </a:r>
            <a:r>
              <a:rPr lang="hy-AM" sz="2400" dirty="0"/>
              <a:t>թե արդյոք նախասիրությունները համընկնում են սովորողի կողմից ընտրված ընտրությամբ գործունեության խմբի հետ, որը մեր կրթահամալիրում առաջնային խնդիրներից է։</a:t>
            </a:r>
          </a:p>
          <a:p>
            <a:pPr marL="0" indent="0">
              <a:buNone/>
            </a:pPr>
            <a:endParaRPr lang="en-US" sz="2400" dirty="0"/>
          </a:p>
        </p:txBody>
      </p:sp>
    </p:spTree>
    <p:extLst>
      <p:ext uri="{BB962C8B-B14F-4D97-AF65-F5344CB8AC3E}">
        <p14:creationId xmlns:p14="http://schemas.microsoft.com/office/powerpoint/2010/main" val="741156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043708"/>
            <a:ext cx="8596668" cy="886691"/>
          </a:xfrm>
        </p:spPr>
        <p:txBody>
          <a:bodyPr/>
          <a:lstStyle/>
          <a:p>
            <a:r>
              <a:rPr lang="hy-AM" b="1" dirty="0" smtClean="0">
                <a:latin typeface="Cambria" panose="02040503050406030204" pitchFamily="18" charset="0"/>
                <a:ea typeface="Cambria" panose="02040503050406030204" pitchFamily="18" charset="0"/>
              </a:rPr>
              <a:t>Արդյունք՝</a:t>
            </a:r>
            <a:endParaRPr lang="en-US" b="1" dirty="0">
              <a:latin typeface="Cambria" panose="02040503050406030204" pitchFamily="18" charset="0"/>
              <a:ea typeface="Cambria" panose="02040503050406030204" pitchFamily="18" charset="0"/>
            </a:endParaRPr>
          </a:p>
        </p:txBody>
      </p:sp>
      <p:sp>
        <p:nvSpPr>
          <p:cNvPr id="3" name="Объект 2"/>
          <p:cNvSpPr>
            <a:spLocks noGrp="1"/>
          </p:cNvSpPr>
          <p:nvPr>
            <p:ph idx="1"/>
          </p:nvPr>
        </p:nvSpPr>
        <p:spPr>
          <a:xfrm>
            <a:off x="677334" y="1930401"/>
            <a:ext cx="8596668" cy="4110962"/>
          </a:xfrm>
        </p:spPr>
        <p:txBody>
          <a:bodyPr/>
          <a:lstStyle/>
          <a:p>
            <a:r>
              <a:rPr lang="hy-AM" sz="2400" dirty="0"/>
              <a:t>Նախագծի ամփոփումից հետո, մենք կկարողանանք բարեփոխումներ մտցնել կրթական համակարգի մեջ այն առումով, որ կկարողանանք նպաստել խմբերի ընտրությանը, այսինքն նախասիրությունների բացահայտման թեստի շնորհիվ կկարողանանք պարզել, թե ինչ այլ նախասիրություններ ունեն մեր կրթահամալիրի սովորողները։ </a:t>
            </a:r>
            <a:endParaRPr lang="hy-AM" sz="2400" dirty="0" smtClean="0"/>
          </a:p>
          <a:p>
            <a:r>
              <a:rPr lang="hy-AM" sz="2400" dirty="0" smtClean="0"/>
              <a:t>Ամփոփման </a:t>
            </a:r>
            <a:r>
              <a:rPr lang="hy-AM" sz="2400" dirty="0"/>
              <a:t>հետ, մենք կբախվենք նաև ուրիշ մի կարևոր խնդրի հետ, թե արդյոք մեզ չեն ստում սովորողները իրենց ընտրության հարցում։</a:t>
            </a:r>
          </a:p>
          <a:p>
            <a:endParaRPr lang="en-US" dirty="0"/>
          </a:p>
        </p:txBody>
      </p:sp>
    </p:spTree>
    <p:extLst>
      <p:ext uri="{BB962C8B-B14F-4D97-AF65-F5344CB8AC3E}">
        <p14:creationId xmlns:p14="http://schemas.microsoft.com/office/powerpoint/2010/main" val="470232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052945"/>
            <a:ext cx="8596668" cy="877454"/>
          </a:xfrm>
        </p:spPr>
        <p:txBody>
          <a:bodyPr/>
          <a:lstStyle/>
          <a:p>
            <a:r>
              <a:rPr lang="hy-AM" b="1" dirty="0" smtClean="0">
                <a:latin typeface="Cambria" panose="02040503050406030204" pitchFamily="18" charset="0"/>
                <a:ea typeface="Cambria" panose="02040503050406030204" pitchFamily="18" charset="0"/>
              </a:rPr>
              <a:t>Ամփոփում՝</a:t>
            </a:r>
            <a:endParaRPr lang="en-US" b="1" dirty="0">
              <a:latin typeface="Cambria" panose="02040503050406030204" pitchFamily="18" charset="0"/>
              <a:ea typeface="Cambria" panose="02040503050406030204" pitchFamily="18" charset="0"/>
            </a:endParaRPr>
          </a:p>
        </p:txBody>
      </p:sp>
      <p:sp>
        <p:nvSpPr>
          <p:cNvPr id="3" name="Объект 2"/>
          <p:cNvSpPr>
            <a:spLocks noGrp="1"/>
          </p:cNvSpPr>
          <p:nvPr>
            <p:ph idx="1"/>
          </p:nvPr>
        </p:nvSpPr>
        <p:spPr>
          <a:xfrm>
            <a:off x="677334" y="2031999"/>
            <a:ext cx="8596668" cy="4009363"/>
          </a:xfrm>
        </p:spPr>
        <p:txBody>
          <a:bodyPr>
            <a:noAutofit/>
          </a:bodyPr>
          <a:lstStyle/>
          <a:p>
            <a:r>
              <a:rPr lang="hy-AM" sz="2400" dirty="0" smtClean="0"/>
              <a:t>Շատ </a:t>
            </a:r>
            <a:r>
              <a:rPr lang="hy-AM" sz="2400" dirty="0"/>
              <a:t>կարևոր է հասկանալ, որ սովորողի մեղքը չէ կրթահամալիրում իրեն ու իր նախասիրություններին համապատասխան ընտրությամբ գործունեության խմբի </a:t>
            </a:r>
            <a:r>
              <a:rPr lang="hy-AM" sz="2400" dirty="0" smtClean="0"/>
              <a:t>բացակայությունը։ </a:t>
            </a:r>
          </a:p>
          <a:p>
            <a:r>
              <a:rPr lang="hy-AM" sz="2400" dirty="0" smtClean="0"/>
              <a:t>Եվ </a:t>
            </a:r>
            <a:r>
              <a:rPr lang="hy-AM" sz="2400" dirty="0"/>
              <a:t>հենց այս փուլի և այս նախագծի շնորհիվ, մենք կկարողանանք ավելի հեշտ դարձնեն նոր խմբերի ընդգրկման հարցը մեր կրթահամալիրում։</a:t>
            </a:r>
          </a:p>
          <a:p>
            <a:pPr marL="0" indent="0">
              <a:buNone/>
            </a:pPr>
            <a:endParaRPr lang="en-US" sz="2400" dirty="0"/>
          </a:p>
        </p:txBody>
      </p:sp>
    </p:spTree>
    <p:extLst>
      <p:ext uri="{BB962C8B-B14F-4D97-AF65-F5344CB8AC3E}">
        <p14:creationId xmlns:p14="http://schemas.microsoft.com/office/powerpoint/2010/main" val="1971099167"/>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16</TotalTime>
  <Words>449</Words>
  <Application>Microsoft Office PowerPoint</Application>
  <PresentationFormat>Широкоэкранный</PresentationFormat>
  <Paragraphs>25</Paragraphs>
  <Slides>9</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9</vt:i4>
      </vt:variant>
    </vt:vector>
  </HeadingPairs>
  <TitlesOfParts>
    <vt:vector size="15" baseType="lpstr">
      <vt:lpstr>Arial</vt:lpstr>
      <vt:lpstr>Cambria</vt:lpstr>
      <vt:lpstr>Times New Roman</vt:lpstr>
      <vt:lpstr>Trebuchet MS</vt:lpstr>
      <vt:lpstr>Wingdings 3</vt:lpstr>
      <vt:lpstr>Аспект</vt:lpstr>
      <vt:lpstr>Նախասիրությունների բացահայտման նոր փուլ</vt:lpstr>
      <vt:lpstr>Նախագիծ՝</vt:lpstr>
      <vt:lpstr>Լրացուցիչ փուլի նպատակը՝</vt:lpstr>
      <vt:lpstr>Լրացուցիչ փուլի ընթացքը՝</vt:lpstr>
      <vt:lpstr>Առաջին փուլի օգնությունը</vt:lpstr>
      <vt:lpstr>Կարևոր հարց՝</vt:lpstr>
      <vt:lpstr>Պատասխան՝</vt:lpstr>
      <vt:lpstr>Արդյունք՝</vt:lpstr>
      <vt:lpstr>Ամփոփում՝</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Նախասիրությունների բացահատյման նոր փուլ</dc:title>
  <dc:creator>David Muradyan</dc:creator>
  <cp:lastModifiedBy>David Muradyan</cp:lastModifiedBy>
  <cp:revision>3</cp:revision>
  <dcterms:created xsi:type="dcterms:W3CDTF">2022-11-23T13:36:42Z</dcterms:created>
  <dcterms:modified xsi:type="dcterms:W3CDTF">2022-11-23T13:54:35Z</dcterms:modified>
</cp:coreProperties>
</file>