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416579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533444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4136299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7E72D1-BA29-44F5-A3AF-69B78BA5620D}"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242079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27E72D1-BA29-44F5-A3AF-69B78BA5620D}" type="datetimeFigureOut">
              <a:rPr lang="en-US" smtClean="0"/>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1696427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27E72D1-BA29-44F5-A3AF-69B78BA5620D}" type="datetimeFigureOut">
              <a:rPr lang="en-US" smtClean="0"/>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2776180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E72D1-BA29-44F5-A3AF-69B78BA5620D}" type="datetimeFigureOut">
              <a:rPr lang="en-US" smtClean="0"/>
              <a:t>10/24/2022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41803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7E72D1-BA29-44F5-A3AF-69B78BA5620D}"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74291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7E72D1-BA29-44F5-A3AF-69B78BA5620D}" type="datetimeFigureOut">
              <a:rPr lang="en-US" smtClean="0"/>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1489661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937563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73454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3556797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02142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1027076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120609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7E72D1-BA29-44F5-A3AF-69B78BA5620D}" type="datetimeFigureOut">
              <a:rPr lang="en-US" smtClean="0"/>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58B6C-89B5-45AA-8C80-7C290E4A8C93}" type="slidenum">
              <a:rPr lang="en-US" smtClean="0"/>
              <a:t>‹#›</a:t>
            </a:fld>
            <a:endParaRPr lang="en-US"/>
          </a:p>
        </p:txBody>
      </p:sp>
    </p:spTree>
    <p:extLst>
      <p:ext uri="{BB962C8B-B14F-4D97-AF65-F5344CB8AC3E}">
        <p14:creationId xmlns:p14="http://schemas.microsoft.com/office/powerpoint/2010/main" val="196533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27E72D1-BA29-44F5-A3AF-69B78BA5620D}" type="datetimeFigureOut">
              <a:rPr lang="en-US" smtClean="0"/>
              <a:t>10/24/2022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A758B6C-89B5-45AA-8C80-7C290E4A8C93}" type="slidenum">
              <a:rPr lang="en-US" smtClean="0"/>
              <a:t>‹#›</a:t>
            </a:fld>
            <a:endParaRPr lang="en-US"/>
          </a:p>
        </p:txBody>
      </p:sp>
    </p:spTree>
    <p:extLst>
      <p:ext uri="{BB962C8B-B14F-4D97-AF65-F5344CB8AC3E}">
        <p14:creationId xmlns:p14="http://schemas.microsoft.com/office/powerpoint/2010/main" val="1068328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76748" y="1494500"/>
            <a:ext cx="8497255" cy="2556333"/>
          </a:xfrm>
        </p:spPr>
        <p:txBody>
          <a:bodyPr/>
          <a:lstStyle/>
          <a:p>
            <a:r>
              <a:rPr lang="hy-AM" sz="6000" dirty="0" smtClean="0"/>
              <a:t>Նախասիրությունների թեստ</a:t>
            </a:r>
            <a:endParaRPr lang="en-US" sz="6000" dirty="0"/>
          </a:p>
        </p:txBody>
      </p:sp>
      <p:sp>
        <p:nvSpPr>
          <p:cNvPr id="3" name="Подзаголовок 2"/>
          <p:cNvSpPr>
            <a:spLocks noGrp="1"/>
          </p:cNvSpPr>
          <p:nvPr>
            <p:ph type="subTitle" idx="1"/>
          </p:nvPr>
        </p:nvSpPr>
        <p:spPr/>
        <p:txBody>
          <a:bodyPr/>
          <a:lstStyle/>
          <a:p>
            <a:r>
              <a:rPr lang="hy-AM" b="1" dirty="0" smtClean="0"/>
              <a:t>Բացահայտում ենք «Մխիթար Սեբաստացի» կրթահամալիրի </a:t>
            </a:r>
            <a:r>
              <a:rPr lang="en-US" b="1" dirty="0" smtClean="0"/>
              <a:t>9-</a:t>
            </a:r>
            <a:r>
              <a:rPr lang="hy-AM" b="1" dirty="0" smtClean="0"/>
              <a:t>րդ դասարանցիների նախասիրությունները․</a:t>
            </a:r>
            <a:endParaRPr lang="en-US" b="1" dirty="0"/>
          </a:p>
        </p:txBody>
      </p:sp>
    </p:spTree>
    <p:extLst>
      <p:ext uri="{BB962C8B-B14F-4D97-AF65-F5344CB8AC3E}">
        <p14:creationId xmlns:p14="http://schemas.microsoft.com/office/powerpoint/2010/main" val="359309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776748"/>
            <a:ext cx="8596668" cy="1383840"/>
          </a:xfrm>
        </p:spPr>
        <p:txBody>
          <a:bodyPr/>
          <a:lstStyle/>
          <a:p>
            <a:r>
              <a:rPr lang="hy-AM" dirty="0" smtClean="0"/>
              <a:t>Ի՞նչ է նախասիրությունը։</a:t>
            </a:r>
            <a:endParaRPr lang="en-US" dirty="0"/>
          </a:p>
        </p:txBody>
      </p:sp>
      <p:sp>
        <p:nvSpPr>
          <p:cNvPr id="3" name="Объект 2"/>
          <p:cNvSpPr>
            <a:spLocks noGrp="1"/>
          </p:cNvSpPr>
          <p:nvPr>
            <p:ph idx="1"/>
          </p:nvPr>
        </p:nvSpPr>
        <p:spPr>
          <a:xfrm>
            <a:off x="677334" y="1956619"/>
            <a:ext cx="9223750" cy="5103400"/>
          </a:xfrm>
        </p:spPr>
        <p:txBody>
          <a:bodyPr>
            <a:noAutofit/>
          </a:bodyPr>
          <a:lstStyle/>
          <a:p>
            <a:r>
              <a:rPr lang="hy-AM" sz="2400" dirty="0" smtClean="0"/>
              <a:t>Նախասիրությունները այն առարկաներն ու սովորություններն են, որոնցով հետաքրքրվում են երեխաները, մարդիկ։ Բոլորի մոտ նախասիրությունները տարբեր են։ Մեկը սիրում է սպորտ, մյուսը՝ ֆիզիկա, իսկ վերջինը՝ արվեստ։ Բոլոր նախասիրությունները ունեն իրենց ենթաճյուղերը, ենթաբաժինները։ Նախասիրություններով են մարդիկ բացահայտվում, իսկ սովորողների նախասիրություններով բացահայտվում են իրենց ապագա մասնագիտությունները։ Հիմնվելով սովորողների նախասիրությունների վրա, մենք կբացահայտենք նրանց բնորոշ ապագա մասնագիտությունը։</a:t>
            </a:r>
            <a:endParaRPr lang="en-US" sz="2400" dirty="0"/>
          </a:p>
        </p:txBody>
      </p:sp>
    </p:spTree>
    <p:extLst>
      <p:ext uri="{BB962C8B-B14F-4D97-AF65-F5344CB8AC3E}">
        <p14:creationId xmlns:p14="http://schemas.microsoft.com/office/powerpoint/2010/main" val="1916974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noFill/>
        </p:spPr>
        <p:txBody>
          <a:bodyPr/>
          <a:lstStyle/>
          <a:p>
            <a:r>
              <a:rPr lang="en-US" dirty="0" smtClean="0"/>
              <a:t>9-</a:t>
            </a:r>
            <a:r>
              <a:rPr lang="hy-AM" dirty="0" smtClean="0"/>
              <a:t>րդ դասարանցիների նախասիրությունները</a:t>
            </a:r>
            <a:endParaRPr lang="en-US" dirty="0"/>
          </a:p>
        </p:txBody>
      </p:sp>
      <p:sp>
        <p:nvSpPr>
          <p:cNvPr id="3" name="Объект 2"/>
          <p:cNvSpPr>
            <a:spLocks noGrp="1"/>
          </p:cNvSpPr>
          <p:nvPr>
            <p:ph idx="1"/>
          </p:nvPr>
        </p:nvSpPr>
        <p:spPr>
          <a:xfrm>
            <a:off x="677333" y="2160589"/>
            <a:ext cx="8987661" cy="3880773"/>
          </a:xfrm>
        </p:spPr>
        <p:txBody>
          <a:bodyPr>
            <a:noAutofit/>
          </a:bodyPr>
          <a:lstStyle/>
          <a:p>
            <a:r>
              <a:rPr lang="hy-AM" sz="2400" dirty="0" smtClean="0"/>
              <a:t>Մեր կրթահամալիրի սաները ունեն տարբեր նախասիրություններ, դա արտասովոր երևույթ չէ։ Բոլորը ունեն տարաբնույթ, տարատեսակ նախասիրություններ, բայց մեր սովորողները յուրահատուկ են։ Մի դասարանի սովորողները ունեն գրեթե նույն նախասիրությունները, մյուսները՝ ընդհանրապես միմյանց հետ կապ չունեն։ Իհարկե, նախասիրությունների վրա ազդում է շրջապատը, սակայն մեր դպրոցի սաները ունեն յուրահատուկ նախասիրություններ, որոնք բացահայտվել են մեր նախագծի շրջանակներում։</a:t>
            </a:r>
            <a:endParaRPr lang="en-US" sz="2400" dirty="0"/>
          </a:p>
        </p:txBody>
      </p:sp>
    </p:spTree>
    <p:extLst>
      <p:ext uri="{BB962C8B-B14F-4D97-AF65-F5344CB8AC3E}">
        <p14:creationId xmlns:p14="http://schemas.microsoft.com/office/powerpoint/2010/main" val="1849463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Նախագծի նպատակը</a:t>
            </a:r>
            <a:endParaRPr lang="en-US" dirty="0"/>
          </a:p>
        </p:txBody>
      </p:sp>
      <p:sp>
        <p:nvSpPr>
          <p:cNvPr id="3" name="Объект 2"/>
          <p:cNvSpPr>
            <a:spLocks noGrp="1"/>
          </p:cNvSpPr>
          <p:nvPr>
            <p:ph idx="1"/>
          </p:nvPr>
        </p:nvSpPr>
        <p:spPr/>
        <p:txBody>
          <a:bodyPr>
            <a:normAutofit/>
          </a:bodyPr>
          <a:lstStyle/>
          <a:p>
            <a:r>
              <a:rPr lang="hy-AM" sz="2400" dirty="0" smtClean="0"/>
              <a:t>Նախագծի նպատակն է ուսումնասիրել սովորողների նախասիրությունները և պարզել, թե ապագայում, որ առարկային կամ էլ, որ գիտությանը կհամապատասխանեն սովորողները։ Մենք ցանկանում ենք ցույց տալ, թե մեր ժամանակներում, որ մասնագիտություններն ու առարկաներն են սիրում սովորողները, և որոնց մեջ են ցանկանում խորանալ։ Նախագիծը երկարատև է ու երկարաժամկետ, սակայն բովանդակալից ու հագեցած։ </a:t>
            </a:r>
            <a:endParaRPr lang="en-US" sz="2400" dirty="0"/>
          </a:p>
        </p:txBody>
      </p:sp>
    </p:spTree>
    <p:extLst>
      <p:ext uri="{BB962C8B-B14F-4D97-AF65-F5344CB8AC3E}">
        <p14:creationId xmlns:p14="http://schemas.microsoft.com/office/powerpoint/2010/main" val="3641828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Աշխատանքային խումբ</a:t>
            </a:r>
            <a:endParaRPr lang="en-US" dirty="0"/>
          </a:p>
        </p:txBody>
      </p:sp>
      <p:sp>
        <p:nvSpPr>
          <p:cNvPr id="3" name="Объект 2"/>
          <p:cNvSpPr>
            <a:spLocks noGrp="1"/>
          </p:cNvSpPr>
          <p:nvPr>
            <p:ph idx="1"/>
          </p:nvPr>
        </p:nvSpPr>
        <p:spPr>
          <a:xfrm>
            <a:off x="677334" y="1669313"/>
            <a:ext cx="8966396" cy="4372050"/>
          </a:xfrm>
        </p:spPr>
        <p:txBody>
          <a:bodyPr>
            <a:noAutofit/>
          </a:bodyPr>
          <a:lstStyle/>
          <a:p>
            <a:r>
              <a:rPr lang="hy-AM" sz="2400" dirty="0" smtClean="0"/>
              <a:t>Միշտ ինչ-որ նախագիծ անելիս, հարկավոր է ունենալ ակտիվ ու խելացի աշխատանքային խումբ, որի մասնակիցները կներդնեն իրենց բոլոր ուժերը նախագիծը պատշաճ կատարելու ու ամփոփելու համար։ Մարդ միայնակ նույնպես կարող է կատարել երկարատև նախագիծը, սակայն դա կլինի ավելի տանջալից ու խրթին աշխատանք, քան թե աշխատանքային խմբով աշխատելիս։ Մեր աշխատանքային խումբը այս </a:t>
            </a:r>
            <a:r>
              <a:rPr lang="en-US" sz="2400" dirty="0" smtClean="0"/>
              <a:t>1.5 </a:t>
            </a:r>
            <a:r>
              <a:rPr lang="hy-AM" sz="2400" dirty="0" smtClean="0"/>
              <a:t>ամսվա ընթացքում միմիայն ավելացվել է։ Սկզբից խումբը իր մեջ ներառում էր </a:t>
            </a:r>
            <a:r>
              <a:rPr lang="en-US" sz="2400" dirty="0" smtClean="0"/>
              <a:t>3-4 </a:t>
            </a:r>
            <a:r>
              <a:rPr lang="hy-AM" sz="2400" dirty="0" smtClean="0"/>
              <a:t>սովորող, սակայն օրերի ու շաբաթների ընթացքում այն ավելացել է։ Մեր նախագծի աշխատանքային խումբը ներկա պահին բաղկացած է </a:t>
            </a:r>
            <a:r>
              <a:rPr lang="en-US" sz="2400" dirty="0" smtClean="0"/>
              <a:t>10 </a:t>
            </a:r>
            <a:r>
              <a:rPr lang="hy-AM" sz="2400" dirty="0" smtClean="0"/>
              <a:t>սովորողից։ </a:t>
            </a:r>
            <a:endParaRPr lang="en-US" sz="2400" dirty="0"/>
          </a:p>
        </p:txBody>
      </p:sp>
    </p:spTree>
    <p:extLst>
      <p:ext uri="{BB962C8B-B14F-4D97-AF65-F5344CB8AC3E}">
        <p14:creationId xmlns:p14="http://schemas.microsoft.com/office/powerpoint/2010/main" val="2650398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23285"/>
            <a:ext cx="8596668" cy="1707116"/>
          </a:xfrm>
        </p:spPr>
        <p:txBody>
          <a:bodyPr/>
          <a:lstStyle/>
          <a:p>
            <a:r>
              <a:rPr lang="hy-AM" dirty="0" smtClean="0"/>
              <a:t>Մենք ենք մեր սարերը․․․ </a:t>
            </a:r>
            <a:br>
              <a:rPr lang="hy-AM" dirty="0" smtClean="0"/>
            </a:br>
            <a:r>
              <a:rPr lang="hy-AM" dirty="0" smtClean="0"/>
              <a:t>/Մեր մասնակիցները/</a:t>
            </a:r>
            <a:endParaRPr lang="en-US" dirty="0"/>
          </a:p>
        </p:txBody>
      </p:sp>
      <p:sp>
        <p:nvSpPr>
          <p:cNvPr id="3" name="Объект 2"/>
          <p:cNvSpPr>
            <a:spLocks noGrp="1"/>
          </p:cNvSpPr>
          <p:nvPr>
            <p:ph idx="1"/>
          </p:nvPr>
        </p:nvSpPr>
        <p:spPr>
          <a:xfrm>
            <a:off x="677334" y="1467293"/>
            <a:ext cx="10104079" cy="5539563"/>
          </a:xfrm>
        </p:spPr>
        <p:txBody>
          <a:bodyPr>
            <a:noAutofit/>
          </a:bodyPr>
          <a:lstStyle/>
          <a:p>
            <a:pPr>
              <a:buFont typeface="+mj-lt"/>
              <a:buAutoNum type="arabicPeriod"/>
            </a:pPr>
            <a:r>
              <a:rPr lang="hy-AM" sz="2400" dirty="0" smtClean="0"/>
              <a:t>Ավագ Առաքելյան </a:t>
            </a:r>
            <a:r>
              <a:rPr lang="en-US" sz="2400" dirty="0" smtClean="0"/>
              <a:t>(9-1 </a:t>
            </a:r>
            <a:r>
              <a:rPr lang="hy-AM" sz="2400" dirty="0" smtClean="0"/>
              <a:t>դաս․</a:t>
            </a:r>
            <a:r>
              <a:rPr lang="en-US" sz="2400" dirty="0" smtClean="0"/>
              <a:t>)</a:t>
            </a:r>
          </a:p>
          <a:p>
            <a:pPr>
              <a:buFont typeface="+mj-lt"/>
              <a:buAutoNum type="arabicPeriod"/>
            </a:pPr>
            <a:r>
              <a:rPr lang="hy-AM" sz="2400" dirty="0" smtClean="0"/>
              <a:t>Հայկ Թումասյան </a:t>
            </a:r>
            <a:r>
              <a:rPr lang="en-US" sz="2400" dirty="0"/>
              <a:t>(9-5 </a:t>
            </a:r>
            <a:r>
              <a:rPr lang="hy-AM" sz="2400" dirty="0"/>
              <a:t>դաս․</a:t>
            </a:r>
            <a:r>
              <a:rPr lang="en-US" sz="2400" dirty="0" smtClean="0"/>
              <a:t>)</a:t>
            </a:r>
            <a:endParaRPr lang="hy-AM" sz="2400" dirty="0" smtClean="0"/>
          </a:p>
          <a:p>
            <a:pPr>
              <a:buFont typeface="+mj-lt"/>
              <a:buAutoNum type="arabicPeriod"/>
            </a:pPr>
            <a:r>
              <a:rPr lang="hy-AM" sz="2400" dirty="0" smtClean="0"/>
              <a:t>Յանա Սարդարյան </a:t>
            </a:r>
            <a:r>
              <a:rPr lang="en-US" sz="2400" dirty="0"/>
              <a:t>(9-5 </a:t>
            </a:r>
            <a:r>
              <a:rPr lang="hy-AM" sz="2400" dirty="0"/>
              <a:t>դաս․</a:t>
            </a:r>
            <a:r>
              <a:rPr lang="en-US" sz="2400" dirty="0"/>
              <a:t>)</a:t>
            </a:r>
            <a:endParaRPr lang="hy-AM" sz="2400" dirty="0"/>
          </a:p>
          <a:p>
            <a:pPr>
              <a:buFont typeface="+mj-lt"/>
              <a:buAutoNum type="arabicPeriod"/>
            </a:pPr>
            <a:r>
              <a:rPr lang="hy-AM" sz="2400" dirty="0" smtClean="0"/>
              <a:t>Ալեքս Վահանյան </a:t>
            </a:r>
            <a:r>
              <a:rPr lang="en-US" sz="2400" dirty="0"/>
              <a:t>(9-5 </a:t>
            </a:r>
            <a:r>
              <a:rPr lang="hy-AM" sz="2400" dirty="0"/>
              <a:t>դաս․</a:t>
            </a:r>
            <a:r>
              <a:rPr lang="en-US" sz="2400" dirty="0"/>
              <a:t>)</a:t>
            </a:r>
            <a:endParaRPr lang="hy-AM" sz="2400" dirty="0"/>
          </a:p>
          <a:p>
            <a:pPr>
              <a:buFont typeface="+mj-lt"/>
              <a:buAutoNum type="arabicPeriod"/>
            </a:pPr>
            <a:r>
              <a:rPr lang="hy-AM" sz="2400" dirty="0"/>
              <a:t>Դավիթ Մուրադյան </a:t>
            </a:r>
            <a:r>
              <a:rPr lang="en-US" sz="2400" dirty="0"/>
              <a:t>(9-5 </a:t>
            </a:r>
            <a:r>
              <a:rPr lang="hy-AM" sz="2400" dirty="0"/>
              <a:t>դաս․</a:t>
            </a:r>
            <a:r>
              <a:rPr lang="en-US" sz="2400" dirty="0" smtClean="0"/>
              <a:t>)</a:t>
            </a:r>
          </a:p>
          <a:p>
            <a:pPr>
              <a:buFont typeface="+mj-lt"/>
              <a:buAutoNum type="arabicPeriod"/>
            </a:pPr>
            <a:r>
              <a:rPr lang="hy-AM" sz="2400" dirty="0" smtClean="0"/>
              <a:t>Էլեոնոր Պետրոսյան </a:t>
            </a:r>
            <a:r>
              <a:rPr lang="en-US" sz="2400" dirty="0"/>
              <a:t>(9-7 </a:t>
            </a:r>
            <a:r>
              <a:rPr lang="hy-AM" sz="2400" dirty="0"/>
              <a:t>դաս․</a:t>
            </a:r>
            <a:r>
              <a:rPr lang="en-US" sz="2400" dirty="0"/>
              <a:t>)</a:t>
            </a:r>
          </a:p>
          <a:p>
            <a:pPr>
              <a:buFont typeface="+mj-lt"/>
              <a:buAutoNum type="arabicPeriod"/>
            </a:pPr>
            <a:r>
              <a:rPr lang="hy-AM" sz="2400" dirty="0" smtClean="0"/>
              <a:t>Մանե Հովհաննիսյան </a:t>
            </a:r>
            <a:r>
              <a:rPr lang="en-US" sz="2400" dirty="0"/>
              <a:t>(9-7 </a:t>
            </a:r>
            <a:r>
              <a:rPr lang="hy-AM" sz="2400" dirty="0"/>
              <a:t>դաս․</a:t>
            </a:r>
            <a:r>
              <a:rPr lang="en-US" sz="2400" dirty="0"/>
              <a:t>)</a:t>
            </a:r>
          </a:p>
          <a:p>
            <a:pPr>
              <a:buFont typeface="+mj-lt"/>
              <a:buAutoNum type="arabicPeriod"/>
            </a:pPr>
            <a:r>
              <a:rPr lang="hy-AM" sz="2400" dirty="0" smtClean="0"/>
              <a:t>Անգելինա Ղազարյան </a:t>
            </a:r>
            <a:r>
              <a:rPr lang="en-US" sz="2400" dirty="0"/>
              <a:t>(9-7 </a:t>
            </a:r>
            <a:r>
              <a:rPr lang="hy-AM" sz="2400" dirty="0"/>
              <a:t>դաս․</a:t>
            </a:r>
            <a:r>
              <a:rPr lang="en-US" sz="2400" dirty="0" smtClean="0"/>
              <a:t>)</a:t>
            </a:r>
            <a:endParaRPr lang="hy-AM" sz="2400" dirty="0" smtClean="0"/>
          </a:p>
          <a:p>
            <a:pPr>
              <a:buFont typeface="+mj-lt"/>
              <a:buAutoNum type="arabicPeriod"/>
            </a:pPr>
            <a:r>
              <a:rPr lang="hy-AM" sz="2400" dirty="0" smtClean="0"/>
              <a:t>Ժաննա Մկրտչյան </a:t>
            </a:r>
            <a:r>
              <a:rPr lang="en-US" sz="2400" dirty="0"/>
              <a:t>(9-7 </a:t>
            </a:r>
            <a:r>
              <a:rPr lang="hy-AM" sz="2400" dirty="0"/>
              <a:t>դաս․</a:t>
            </a:r>
            <a:r>
              <a:rPr lang="en-US" sz="2400" dirty="0"/>
              <a:t>)</a:t>
            </a:r>
          </a:p>
          <a:p>
            <a:pPr>
              <a:buFont typeface="+mj-lt"/>
              <a:buAutoNum type="arabicPeriod"/>
            </a:pPr>
            <a:r>
              <a:rPr lang="hy-AM" sz="2400" dirty="0" smtClean="0"/>
              <a:t> Մարի Սարդարյան </a:t>
            </a:r>
            <a:r>
              <a:rPr lang="en-US" sz="2400" dirty="0"/>
              <a:t>(9-7 </a:t>
            </a:r>
            <a:r>
              <a:rPr lang="hy-AM" sz="2400" dirty="0"/>
              <a:t>դաս․</a:t>
            </a:r>
            <a:r>
              <a:rPr lang="en-US" sz="2400" dirty="0"/>
              <a:t>)</a:t>
            </a:r>
          </a:p>
          <a:p>
            <a:pPr>
              <a:buFont typeface="+mj-lt"/>
              <a:buAutoNum type="arabicPeriod"/>
            </a:pPr>
            <a:endParaRPr lang="hy-AM" sz="2400" dirty="0" smtClean="0"/>
          </a:p>
          <a:p>
            <a:pPr>
              <a:buFont typeface="+mj-lt"/>
              <a:buAutoNum type="arabicPeriod"/>
            </a:pPr>
            <a:endParaRPr lang="en-US" sz="2400" dirty="0"/>
          </a:p>
          <a:p>
            <a:pPr>
              <a:buFont typeface="+mj-lt"/>
              <a:buAutoNum type="arabicPeriod"/>
            </a:pPr>
            <a:endParaRPr lang="en-US" sz="2400" dirty="0"/>
          </a:p>
          <a:p>
            <a:pPr>
              <a:buFont typeface="+mj-lt"/>
              <a:buAutoNum type="arabicPeriod"/>
            </a:pPr>
            <a:endParaRPr lang="hy-AM" sz="2400" dirty="0" smtClean="0"/>
          </a:p>
          <a:p>
            <a:endParaRPr lang="en-US" sz="2400" b="1" dirty="0"/>
          </a:p>
        </p:txBody>
      </p:sp>
    </p:spTree>
    <p:extLst>
      <p:ext uri="{BB962C8B-B14F-4D97-AF65-F5344CB8AC3E}">
        <p14:creationId xmlns:p14="http://schemas.microsoft.com/office/powerpoint/2010/main" val="1207629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Նախագծի ընթացքը</a:t>
            </a:r>
            <a:endParaRPr lang="en-US" dirty="0"/>
          </a:p>
        </p:txBody>
      </p:sp>
      <p:sp>
        <p:nvSpPr>
          <p:cNvPr id="3" name="Объект 2"/>
          <p:cNvSpPr>
            <a:spLocks noGrp="1"/>
          </p:cNvSpPr>
          <p:nvPr>
            <p:ph idx="1"/>
          </p:nvPr>
        </p:nvSpPr>
        <p:spPr>
          <a:xfrm>
            <a:off x="677334" y="1730477"/>
            <a:ext cx="8596668" cy="4310885"/>
          </a:xfrm>
        </p:spPr>
        <p:txBody>
          <a:bodyPr>
            <a:noAutofit/>
          </a:bodyPr>
          <a:lstStyle/>
          <a:p>
            <a:r>
              <a:rPr lang="hy-AM" sz="2400" dirty="0" smtClean="0"/>
              <a:t>Մենք մեր աշխատանքային խմբով զբաղվում ենք սովորողների բլոգներով, ուսումնասիրում ենք ամեն բլոգը, որտեղ որ տեղադրված է «Նախասիրությունների թեստ» նյութը։ Այդ նյութով ենք կողմնորոշվում, արդյոք սովորողը լրացրել է թեստը, թե ոչ։ Ստուգելով բլոգները, մենք մեր </a:t>
            </a:r>
            <a:r>
              <a:rPr lang="en-US" sz="2400" dirty="0" smtClean="0"/>
              <a:t>Word </a:t>
            </a:r>
            <a:r>
              <a:rPr lang="hy-AM" sz="2400" dirty="0" smtClean="0"/>
              <a:t>ֆայլում, որտեղ նախօրոք պատրաստված է նախասիրությունների առարկաների բաժինները՝ իր ենթաբաժիններով, կազմում ենք հաշվետվություն ամեն սովորողի համար, այդպես ցույց տալով, թե որ սովորողը ինչ նախասիրություն ունի, կամ էլ որ առարկայով է հետաքրքրված։ Սակայն սա դեռ առաջին փուլն է։</a:t>
            </a:r>
            <a:endParaRPr lang="en-US" sz="2400" dirty="0"/>
          </a:p>
        </p:txBody>
      </p:sp>
    </p:spTree>
    <p:extLst>
      <p:ext uri="{BB962C8B-B14F-4D97-AF65-F5344CB8AC3E}">
        <p14:creationId xmlns:p14="http://schemas.microsoft.com/office/powerpoint/2010/main" val="3011327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Փուլեր</a:t>
            </a:r>
            <a:endParaRPr lang="en-US" dirty="0"/>
          </a:p>
        </p:txBody>
      </p:sp>
      <p:sp>
        <p:nvSpPr>
          <p:cNvPr id="3" name="Объект 2"/>
          <p:cNvSpPr>
            <a:spLocks noGrp="1"/>
          </p:cNvSpPr>
          <p:nvPr>
            <p:ph idx="1"/>
          </p:nvPr>
        </p:nvSpPr>
        <p:spPr>
          <a:xfrm>
            <a:off x="677334" y="1406014"/>
            <a:ext cx="8596668" cy="4405160"/>
          </a:xfrm>
        </p:spPr>
        <p:txBody>
          <a:bodyPr>
            <a:noAutofit/>
          </a:bodyPr>
          <a:lstStyle/>
          <a:p>
            <a:r>
              <a:rPr lang="hy-AM" sz="2000" dirty="0" smtClean="0"/>
              <a:t>Մենք նախագիծը բաժանել ենք մի քանի փուլի։ Դրանցից յուրաքանչյուրի ժամանակ մենք կատարում ենք տարբեր աշխատանքներ, որոնք տարբերվում են իրենց տևողությամբ, դժվարությամբ ու ծավալով։</a:t>
            </a:r>
            <a:endParaRPr lang="en-US" sz="2000" dirty="0" smtClean="0"/>
          </a:p>
          <a:p>
            <a:endParaRPr lang="hy-AM" sz="2000" dirty="0" smtClean="0"/>
          </a:p>
          <a:p>
            <a:r>
              <a:rPr lang="hy-AM" sz="2000" dirty="0" smtClean="0">
                <a:effectLst>
                  <a:outerShdw blurRad="38100" dist="38100" dir="2700000" algn="tl">
                    <a:srgbClr val="000000">
                      <a:alpha val="43137"/>
                    </a:srgbClr>
                  </a:outerShdw>
                </a:effectLst>
              </a:rPr>
              <a:t>Առաջին փուլ </a:t>
            </a:r>
            <a:r>
              <a:rPr lang="hy-AM" sz="2000" dirty="0" smtClean="0"/>
              <a:t>– ստուգում ենք բլոգները և լրացնում ենք </a:t>
            </a:r>
            <a:r>
              <a:rPr lang="en-US" sz="2000" dirty="0" smtClean="0"/>
              <a:t>Word</a:t>
            </a:r>
            <a:r>
              <a:rPr lang="hy-AM" sz="2000" dirty="0" smtClean="0"/>
              <a:t> ֆայլը, որտեղ որ կազմված է ու առկա է առարկաների ցուցակ։</a:t>
            </a:r>
          </a:p>
          <a:p>
            <a:r>
              <a:rPr lang="hy-AM" sz="2000" dirty="0" smtClean="0">
                <a:effectLst>
                  <a:outerShdw blurRad="38100" dist="38100" dir="2700000" algn="tl">
                    <a:srgbClr val="000000">
                      <a:alpha val="43137"/>
                    </a:srgbClr>
                  </a:outerShdw>
                </a:effectLst>
              </a:rPr>
              <a:t>Երկրորդ փուլ </a:t>
            </a:r>
            <a:r>
              <a:rPr lang="hy-AM" sz="2000" dirty="0" smtClean="0"/>
              <a:t>– կազմում ենք դիագրամներ ամեն սովորողի համար, հիմնելով այն առարկաների վրա, որոնք սովորողի նախասիրությունների մեջ իրենց բաժինը ունեն տոկոսներով։</a:t>
            </a:r>
          </a:p>
          <a:p>
            <a:r>
              <a:rPr lang="hy-AM" sz="2000" dirty="0" smtClean="0">
                <a:effectLst>
                  <a:outerShdw blurRad="38100" dist="38100" dir="2700000" algn="tl">
                    <a:srgbClr val="000000">
                      <a:alpha val="43137"/>
                    </a:srgbClr>
                  </a:outerShdw>
                </a:effectLst>
              </a:rPr>
              <a:t>Երրորդ փուլ </a:t>
            </a:r>
            <a:r>
              <a:rPr lang="hy-AM" sz="2000" dirty="0" smtClean="0"/>
              <a:t>– կազմում ենք դիագրամներ ամեն դասարանի համար առանձին, հիմնվելով սովորողների թվաքանակի վրա, որոնք որ ընտրել են նույն առարկան, կամ էլ ունեն որոշակի տոկոսներ։</a:t>
            </a:r>
            <a:endParaRPr lang="en-US" sz="2000" dirty="0"/>
          </a:p>
        </p:txBody>
      </p:sp>
    </p:spTree>
    <p:extLst>
      <p:ext uri="{BB962C8B-B14F-4D97-AF65-F5344CB8AC3E}">
        <p14:creationId xmlns:p14="http://schemas.microsoft.com/office/powerpoint/2010/main" val="19391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Վերջին փուլ</a:t>
            </a:r>
            <a:endParaRPr lang="en-US" dirty="0"/>
          </a:p>
        </p:txBody>
      </p:sp>
      <p:sp>
        <p:nvSpPr>
          <p:cNvPr id="3" name="Объект 2"/>
          <p:cNvSpPr>
            <a:spLocks noGrp="1"/>
          </p:cNvSpPr>
          <p:nvPr>
            <p:ph idx="1"/>
          </p:nvPr>
        </p:nvSpPr>
        <p:spPr/>
        <p:txBody>
          <a:bodyPr>
            <a:normAutofit/>
          </a:bodyPr>
          <a:lstStyle/>
          <a:p>
            <a:r>
              <a:rPr lang="hy-AM" sz="2400" dirty="0" smtClean="0"/>
              <a:t>Մենք ներկայացնում ենք երեք փուլերի հաշվետվությունները, որոնց հիման վրա կազմում ենք գլխավոր հաշվետվությունը, որը նույնպես հիմնված է դասարանների վրա, բայց արդեն միասնական։ Այդ փուլի ժամանակ մենք ամեն դասարանի առարկաները դասակարգելու ենք, ու որոշելու ենք, թե սովորողների քանի տոկոսն է հետաքրքրված այդ առարկայով, այդ մասնագիտությամբ։</a:t>
            </a:r>
            <a:endParaRPr lang="en-US" sz="2400" dirty="0"/>
          </a:p>
        </p:txBody>
      </p:sp>
    </p:spTree>
    <p:extLst>
      <p:ext uri="{BB962C8B-B14F-4D97-AF65-F5344CB8AC3E}">
        <p14:creationId xmlns:p14="http://schemas.microsoft.com/office/powerpoint/2010/main" val="38392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5571" y="540774"/>
            <a:ext cx="8596668" cy="1320800"/>
          </a:xfrm>
        </p:spPr>
        <p:txBody>
          <a:bodyPr/>
          <a:lstStyle/>
          <a:p>
            <a:r>
              <a:rPr lang="hy-AM" dirty="0" smtClean="0"/>
              <a:t>Ինչու՞ ենք մենք դա անում</a:t>
            </a:r>
            <a:endParaRPr lang="en-US" dirty="0"/>
          </a:p>
        </p:txBody>
      </p:sp>
      <p:sp>
        <p:nvSpPr>
          <p:cNvPr id="3" name="Объект 2"/>
          <p:cNvSpPr>
            <a:spLocks noGrp="1"/>
          </p:cNvSpPr>
          <p:nvPr>
            <p:ph idx="1"/>
          </p:nvPr>
        </p:nvSpPr>
        <p:spPr>
          <a:xfrm>
            <a:off x="715571" y="1563329"/>
            <a:ext cx="8558430" cy="4478034"/>
          </a:xfrm>
        </p:spPr>
        <p:txBody>
          <a:bodyPr>
            <a:noAutofit/>
          </a:bodyPr>
          <a:lstStyle/>
          <a:p>
            <a:r>
              <a:rPr lang="hy-AM" sz="2200" dirty="0" smtClean="0"/>
              <a:t>Ինչու՞ ենք մենք նախագիծը անում։ Այս հարցի պատասխանը մենք արդեն տվել ենք, սակայն կցանկանամ ավելացնել, որ նախասիրությունների հիման վրա մենք կկարողանանք պարզել, թե որ ոլորտում են նրանք հետաքրքրված, թե որ ոլորտով սովորողները կցանկանան շարունակել հետաքրքրվել ու խորանալ, և թե որ ոլորտի մեջ իրենք իրենց լավ կդրսևորեն։ Սա է պատասխանը։ Մեր նախագծի հիմնական ու գլխավոր նպատակը հենց դա է, ուսումնասիրել ամեն սովորողի, ամեն դասարանի նախասիրությունների ու կազմել մի շարք առարկաներ, որոնցում հետաքրքրված են մեր սովորողները և որոնք հետագայում սովորողի համար կծառայեն</a:t>
            </a:r>
            <a:r>
              <a:rPr lang="en-US" sz="2200" dirty="0" smtClean="0"/>
              <a:t> </a:t>
            </a:r>
            <a:r>
              <a:rPr lang="hy-AM" sz="2200" dirty="0" smtClean="0"/>
              <a:t>ամուր հիմք մասնագիտություն ընտրելու համար։</a:t>
            </a:r>
            <a:endParaRPr lang="en-US" sz="2200" dirty="0"/>
          </a:p>
        </p:txBody>
      </p:sp>
    </p:spTree>
    <p:extLst>
      <p:ext uri="{BB962C8B-B14F-4D97-AF65-F5344CB8AC3E}">
        <p14:creationId xmlns:p14="http://schemas.microsoft.com/office/powerpoint/2010/main" val="177732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hy-AM" dirty="0" smtClean="0"/>
              <a:t>Վերջաբան</a:t>
            </a:r>
            <a:endParaRPr lang="en-US" dirty="0"/>
          </a:p>
        </p:txBody>
      </p:sp>
      <p:sp>
        <p:nvSpPr>
          <p:cNvPr id="3" name="Объект 2"/>
          <p:cNvSpPr>
            <a:spLocks noGrp="1"/>
          </p:cNvSpPr>
          <p:nvPr>
            <p:ph idx="1"/>
          </p:nvPr>
        </p:nvSpPr>
        <p:spPr>
          <a:xfrm>
            <a:off x="677334" y="1494503"/>
            <a:ext cx="8596668" cy="4546859"/>
          </a:xfrm>
        </p:spPr>
        <p:txBody>
          <a:bodyPr>
            <a:noAutofit/>
          </a:bodyPr>
          <a:lstStyle/>
          <a:p>
            <a:r>
              <a:rPr lang="hy-AM" sz="2400" dirty="0" smtClean="0"/>
              <a:t>Իհարկե, աշխատանքը շատ երկար է ու պահանջում է ջանքեր։ Մենք փորձում ենք ամեն ջանք ու եռանդ ներդնել աշխատանքի գործունեության մեջ։ Ամեն սովորող իր որոշակի ուժն է ներդրել, իհարկե ոչ միշտ են այդ ուժերը համապատասխանել միմյանց։ Մենք փորձել ենք ամեն կերպ ըմբռնելի դարձնել նախագիծը, որպեսզի հաշվետվությունների ժամանակ հասկանալի լինի կատարած աշխատանքի ողջ ծավալը։ Ըմբռնելիությունը մեր ամենակարևոր նպատակներից մեկն է։ Մենք ներկա պահին դեռ չենք վերջացրել նախագիծը և հարաբերական է, թե երբ կվերջացնենք այն։ Սակայն ես վստահ կարող եմ ասել, որ մենք միմիայն առաջ ենք գնում։</a:t>
            </a:r>
            <a:endParaRPr lang="en-US" sz="2400" dirty="0"/>
          </a:p>
        </p:txBody>
      </p:sp>
    </p:spTree>
    <p:extLst>
      <p:ext uri="{BB962C8B-B14F-4D97-AF65-F5344CB8AC3E}">
        <p14:creationId xmlns:p14="http://schemas.microsoft.com/office/powerpoint/2010/main" val="374649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3" y="1986116"/>
            <a:ext cx="9194253" cy="3087328"/>
          </a:xfrm>
        </p:spPr>
        <p:txBody>
          <a:bodyPr>
            <a:noAutofit/>
          </a:bodyPr>
          <a:lstStyle/>
          <a:p>
            <a:pPr algn="ctr"/>
            <a:r>
              <a:rPr lang="hy-AM" sz="6000" dirty="0" smtClean="0"/>
              <a:t>Շնորհակալություն ուշադրության համար․․․</a:t>
            </a:r>
            <a:endParaRPr lang="en-US" sz="6000" dirty="0"/>
          </a:p>
        </p:txBody>
      </p:sp>
    </p:spTree>
    <p:extLst>
      <p:ext uri="{BB962C8B-B14F-4D97-AF65-F5344CB8AC3E}">
        <p14:creationId xmlns:p14="http://schemas.microsoft.com/office/powerpoint/2010/main" val="448247039"/>
      </p:ext>
    </p:extLst>
  </p:cSld>
  <p:clrMapOvr>
    <a:masterClrMapping/>
  </p:clrMapOvr>
</p:sld>
</file>

<file path=ppt/theme/theme1.xml><?xml version="1.0" encoding="utf-8"?>
<a:theme xmlns:a="http://schemas.openxmlformats.org/drawingml/2006/main" name="Аспект">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54</TotalTime>
  <Words>836</Words>
  <Application>Microsoft Office PowerPoint</Application>
  <PresentationFormat>Широкоэкранный</PresentationFormat>
  <Paragraphs>39</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Trebuchet MS</vt:lpstr>
      <vt:lpstr>Wingdings 3</vt:lpstr>
      <vt:lpstr>Аспект</vt:lpstr>
      <vt:lpstr>Նախասիրությունների թեստ</vt:lpstr>
      <vt:lpstr>Ի՞նչ է նախասիրությունը։</vt:lpstr>
      <vt:lpstr>9-րդ դասարանցիների նախասիրությունները</vt:lpstr>
      <vt:lpstr>Նախագծի նպատակը</vt:lpstr>
      <vt:lpstr>Աշխատանքային խումբ</vt:lpstr>
      <vt:lpstr>Մենք ենք մեր սարերը․․․  /Մեր մասնակիցները/</vt:lpstr>
      <vt:lpstr>Նախագծի ընթացքը</vt:lpstr>
      <vt:lpstr>Փուլեր</vt:lpstr>
      <vt:lpstr>Վերջին փուլ</vt:lpstr>
      <vt:lpstr>Ինչու՞ ենք մենք դա անում</vt:lpstr>
      <vt:lpstr>Վերջաբան</vt:lpstr>
      <vt:lpstr>Շնորհակալություն ուշադրության համար․․․</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Նախասիրությունների թեստ</dc:title>
  <dc:creator>David Muradyan</dc:creator>
  <cp:lastModifiedBy>David Muradyan</cp:lastModifiedBy>
  <cp:revision>7</cp:revision>
  <dcterms:created xsi:type="dcterms:W3CDTF">2022-10-24T08:28:01Z</dcterms:created>
  <dcterms:modified xsi:type="dcterms:W3CDTF">2022-10-24T09:22:17Z</dcterms:modified>
</cp:coreProperties>
</file>