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70" r:id="rId11"/>
    <p:sldId id="265" r:id="rId12"/>
    <p:sldId id="266"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70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7149C2-763C-4945-A93C-AE98B7428C05}" type="datetimeFigureOut">
              <a:rPr lang="en-US" smtClean="0"/>
              <a:t>1/15/2023</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A0042E-C5FD-4F1B-AC71-3145F231B12C}" type="slidenum">
              <a:rPr lang="en-US" smtClean="0"/>
              <a:t>‹#›</a:t>
            </a:fld>
            <a:endParaRPr lang="en-US"/>
          </a:p>
        </p:txBody>
      </p:sp>
    </p:spTree>
    <p:extLst>
      <p:ext uri="{BB962C8B-B14F-4D97-AF65-F5344CB8AC3E}">
        <p14:creationId xmlns:p14="http://schemas.microsoft.com/office/powerpoint/2010/main" val="73577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52A0042E-C5FD-4F1B-AC71-3145F231B12C}" type="slidenum">
              <a:rPr lang="en-US" smtClean="0"/>
              <a:t>7</a:t>
            </a:fld>
            <a:endParaRPr lang="en-US"/>
          </a:p>
        </p:txBody>
      </p:sp>
    </p:spTree>
    <p:extLst>
      <p:ext uri="{BB962C8B-B14F-4D97-AF65-F5344CB8AC3E}">
        <p14:creationId xmlns:p14="http://schemas.microsoft.com/office/powerpoint/2010/main" val="822654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DDC1230-7E7C-4B71-A00A-4DDB174D516D}"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3478405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DDC1230-7E7C-4B71-A00A-4DDB174D516D}"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2413357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DDC1230-7E7C-4B71-A00A-4DDB174D516D}"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1856216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DDC1230-7E7C-4B71-A00A-4DDB174D516D}" type="datetimeFigureOut">
              <a:rPr lang="en-US" smtClean="0"/>
              <a:t>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121473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DDC1230-7E7C-4B71-A00A-4DDB174D516D}" type="datetimeFigureOut">
              <a:rPr lang="en-US" smtClean="0"/>
              <a:t>1/15/2023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1164925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DDC1230-7E7C-4B71-A00A-4DDB174D516D}" type="datetimeFigureOut">
              <a:rPr lang="en-US" smtClean="0"/>
              <a:t>1/15/2023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3584025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DC1230-7E7C-4B71-A00A-4DDB174D516D}" type="datetimeFigureOut">
              <a:rPr lang="en-US" smtClean="0"/>
              <a:t>1/15/2023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2502726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DDC1230-7E7C-4B71-A00A-4DDB174D516D}" type="datetimeFigureOut">
              <a:rPr lang="en-US" smtClean="0"/>
              <a:t>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3974417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DDC1230-7E7C-4B71-A00A-4DDB174D516D}" type="datetimeFigureOut">
              <a:rPr lang="en-US" smtClean="0"/>
              <a:t>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2720880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DDC1230-7E7C-4B71-A00A-4DDB174D516D}"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294408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DDC1230-7E7C-4B71-A00A-4DDB174D516D}"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4FFA7-6649-4279-A3A5-504D34230A3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91486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DDC1230-7E7C-4B71-A00A-4DDB174D516D}"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3321102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DDC1230-7E7C-4B71-A00A-4DDB174D516D}"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4FFA7-6649-4279-A3A5-504D34230A3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42623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DDC1230-7E7C-4B71-A00A-4DDB174D516D}"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1063185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DDC1230-7E7C-4B71-A00A-4DDB174D516D}"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3337169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DDC1230-7E7C-4B71-A00A-4DDB174D516D}"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4FFA7-6649-4279-A3A5-504D34230A3A}" type="slidenum">
              <a:rPr lang="en-US" smtClean="0"/>
              <a:t>‹#›</a:t>
            </a:fld>
            <a:endParaRPr lang="en-US"/>
          </a:p>
        </p:txBody>
      </p:sp>
    </p:spTree>
    <p:extLst>
      <p:ext uri="{BB962C8B-B14F-4D97-AF65-F5344CB8AC3E}">
        <p14:creationId xmlns:p14="http://schemas.microsoft.com/office/powerpoint/2010/main" val="2551646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DDC1230-7E7C-4B71-A00A-4DDB174D516D}" type="datetimeFigureOut">
              <a:rPr lang="en-US" smtClean="0"/>
              <a:t>1/15/2023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684FFA7-6649-4279-A3A5-504D34230A3A}" type="slidenum">
              <a:rPr lang="en-US" smtClean="0"/>
              <a:t>‹#›</a:t>
            </a:fld>
            <a:endParaRPr lang="en-US"/>
          </a:p>
        </p:txBody>
      </p:sp>
    </p:spTree>
    <p:extLst>
      <p:ext uri="{BB962C8B-B14F-4D97-AF65-F5344CB8AC3E}">
        <p14:creationId xmlns:p14="http://schemas.microsoft.com/office/powerpoint/2010/main" val="1522805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muradyandavit1program.code.blog/2023/01/10/%d5%a4%d5%ab%d5%bb%d5%ab%d5%a9%d5%a5%d6%84-2023/"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hy-AM" smtClean="0"/>
              <a:t>«Հանրակրթական Դիջիթեք»</a:t>
            </a:r>
            <a:endParaRPr lang="en-US"/>
          </a:p>
        </p:txBody>
      </p:sp>
      <p:sp>
        <p:nvSpPr>
          <p:cNvPr id="3" name="Подзаголовок 2"/>
          <p:cNvSpPr>
            <a:spLocks noGrp="1"/>
          </p:cNvSpPr>
          <p:nvPr>
            <p:ph type="subTitle" idx="1"/>
          </p:nvPr>
        </p:nvSpPr>
        <p:spPr/>
        <p:txBody>
          <a:bodyPr/>
          <a:lstStyle/>
          <a:p>
            <a:r>
              <a:rPr lang="hy-AM" dirty="0" smtClean="0"/>
              <a:t>Ներկայացնում է «</a:t>
            </a:r>
            <a:r>
              <a:rPr lang="en-US" dirty="0" err="1" smtClean="0">
                <a:solidFill>
                  <a:srgbClr val="FF0000"/>
                </a:solidFill>
              </a:rPr>
              <a:t>Ar</a:t>
            </a:r>
            <a:r>
              <a:rPr lang="en-US" dirty="0" err="1" smtClean="0">
                <a:solidFill>
                  <a:srgbClr val="0070C0"/>
                </a:solidFill>
              </a:rPr>
              <a:t>mLa</a:t>
            </a:r>
            <a:r>
              <a:rPr lang="en-US" dirty="0" err="1" smtClean="0">
                <a:solidFill>
                  <a:schemeClr val="accent3"/>
                </a:solidFill>
              </a:rPr>
              <a:t>ng</a:t>
            </a:r>
            <a:r>
              <a:rPr lang="hy-AM" dirty="0" smtClean="0"/>
              <a:t>»-ը</a:t>
            </a:r>
            <a:endParaRPr lang="en-US" dirty="0"/>
          </a:p>
        </p:txBody>
      </p:sp>
    </p:spTree>
    <p:extLst>
      <p:ext uri="{BB962C8B-B14F-4D97-AF65-F5344CB8AC3E}">
        <p14:creationId xmlns:p14="http://schemas.microsoft.com/office/powerpoint/2010/main" val="398739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806246"/>
            <a:ext cx="8083208" cy="1130710"/>
          </a:xfrm>
        </p:spPr>
        <p:txBody>
          <a:bodyPr>
            <a:normAutofit fontScale="90000"/>
          </a:bodyPr>
          <a:lstStyle/>
          <a:p>
            <a:r>
              <a:rPr lang="hy-AM" dirty="0" smtClean="0"/>
              <a:t>Հայտին կարող եք անցնել ներքևի հղումով՝</a:t>
            </a:r>
            <a:endParaRPr lang="en-US" dirty="0"/>
          </a:p>
        </p:txBody>
      </p:sp>
      <p:sp>
        <p:nvSpPr>
          <p:cNvPr id="3" name="Объект 2"/>
          <p:cNvSpPr>
            <a:spLocks noGrp="1"/>
          </p:cNvSpPr>
          <p:nvPr>
            <p:ph idx="1"/>
          </p:nvPr>
        </p:nvSpPr>
        <p:spPr>
          <a:xfrm>
            <a:off x="677334" y="2497394"/>
            <a:ext cx="8596668" cy="3543968"/>
          </a:xfrm>
        </p:spPr>
        <p:txBody>
          <a:bodyPr/>
          <a:lstStyle/>
          <a:p>
            <a:r>
              <a:rPr lang="en-US" sz="2800" dirty="0">
                <a:hlinkClick r:id="rId2"/>
              </a:rPr>
              <a:t>https://muradyandavit1program.code.blog/2023/01/10/%d5%a4%d5%ab%d5%bb%d5%ab%d5%a9%d5%a5%d6%84-2023</a:t>
            </a:r>
            <a:r>
              <a:rPr lang="en-US" sz="2800" dirty="0" smtClean="0">
                <a:hlinkClick r:id="rId2"/>
              </a:rPr>
              <a:t>/</a:t>
            </a:r>
            <a:endParaRPr lang="hy-AM" sz="2800" dirty="0" smtClean="0"/>
          </a:p>
          <a:p>
            <a:endParaRPr lang="en-US" dirty="0"/>
          </a:p>
        </p:txBody>
      </p:sp>
    </p:spTree>
    <p:extLst>
      <p:ext uri="{BB962C8B-B14F-4D97-AF65-F5344CB8AC3E}">
        <p14:creationId xmlns:p14="http://schemas.microsoft.com/office/powerpoint/2010/main" val="2632946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963562"/>
            <a:ext cx="8596668" cy="1192980"/>
          </a:xfrm>
        </p:spPr>
        <p:txBody>
          <a:bodyPr/>
          <a:lstStyle/>
          <a:p>
            <a:r>
              <a:rPr lang="hy-AM" dirty="0" smtClean="0"/>
              <a:t>Մասնակիցներ՝</a:t>
            </a:r>
            <a:endParaRPr lang="en-US" dirty="0"/>
          </a:p>
        </p:txBody>
      </p:sp>
      <p:sp>
        <p:nvSpPr>
          <p:cNvPr id="3" name="Объект 2"/>
          <p:cNvSpPr>
            <a:spLocks noGrp="1"/>
          </p:cNvSpPr>
          <p:nvPr>
            <p:ph idx="1"/>
          </p:nvPr>
        </p:nvSpPr>
        <p:spPr>
          <a:xfrm>
            <a:off x="677334" y="2241755"/>
            <a:ext cx="8596668" cy="3799607"/>
          </a:xfrm>
        </p:spPr>
        <p:txBody>
          <a:bodyPr/>
          <a:lstStyle/>
          <a:p>
            <a:pPr fontAlgn="base"/>
            <a:r>
              <a:rPr lang="hy-AM" sz="2400" dirty="0"/>
              <a:t>Դավիթ Մուրադյան</a:t>
            </a:r>
          </a:p>
          <a:p>
            <a:pPr fontAlgn="base"/>
            <a:r>
              <a:rPr lang="hy-AM" sz="2400" dirty="0"/>
              <a:t>Ավագ Առաքելյան</a:t>
            </a:r>
          </a:p>
          <a:p>
            <a:pPr fontAlgn="base"/>
            <a:r>
              <a:rPr lang="hy-AM" sz="2400" dirty="0"/>
              <a:t>Տաթև Գրիգորյան</a:t>
            </a:r>
          </a:p>
          <a:p>
            <a:pPr fontAlgn="base"/>
            <a:r>
              <a:rPr lang="hy-AM" sz="2400" dirty="0"/>
              <a:t>Էլեն Վանյան</a:t>
            </a:r>
          </a:p>
          <a:p>
            <a:pPr fontAlgn="base"/>
            <a:r>
              <a:rPr lang="hy-AM" sz="2400" dirty="0"/>
              <a:t>Ալիսա Հակոբյան</a:t>
            </a:r>
          </a:p>
          <a:p>
            <a:pPr marL="0" indent="0">
              <a:buNone/>
            </a:pPr>
            <a:endParaRPr lang="en-US" dirty="0"/>
          </a:p>
        </p:txBody>
      </p:sp>
    </p:spTree>
    <p:extLst>
      <p:ext uri="{BB962C8B-B14F-4D97-AF65-F5344CB8AC3E}">
        <p14:creationId xmlns:p14="http://schemas.microsoft.com/office/powerpoint/2010/main" val="2879188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061884"/>
            <a:ext cx="8596668" cy="868515"/>
          </a:xfrm>
        </p:spPr>
        <p:txBody>
          <a:bodyPr/>
          <a:lstStyle/>
          <a:p>
            <a:r>
              <a:rPr lang="hy-AM" dirty="0" smtClean="0"/>
              <a:t>Նպատակը՝</a:t>
            </a:r>
            <a:endParaRPr lang="en-US" dirty="0"/>
          </a:p>
        </p:txBody>
      </p:sp>
      <p:sp>
        <p:nvSpPr>
          <p:cNvPr id="3" name="Объект 2"/>
          <p:cNvSpPr>
            <a:spLocks noGrp="1"/>
          </p:cNvSpPr>
          <p:nvPr>
            <p:ph idx="1"/>
          </p:nvPr>
        </p:nvSpPr>
        <p:spPr/>
        <p:txBody>
          <a:bodyPr>
            <a:normAutofit/>
          </a:bodyPr>
          <a:lstStyle/>
          <a:p>
            <a:r>
              <a:rPr lang="hy-AM" sz="2400" dirty="0" smtClean="0"/>
              <a:t>Մեր նպատակն է ստեղծել մի կայք, որը շուտով կվերածվի հավելվածի, եթե լինի անհրաժեշտ աջակցությունը։ Կայքը իրենից ներկայացնելու է հայերեն սովորելու նյութեր՝ ուղղագրություն, քերականություն, առաջադրանքներ յուրացնելու համար։ Կայքը ի սկզբանե հայերեն է, սակայն հետագայում լինելու է </a:t>
            </a:r>
            <a:r>
              <a:rPr lang="hy-AM" sz="2400" dirty="0" smtClean="0">
                <a:solidFill>
                  <a:srgbClr val="FF0000"/>
                </a:solidFill>
              </a:rPr>
              <a:t>ռուսերեն</a:t>
            </a:r>
            <a:r>
              <a:rPr lang="hy-AM" sz="2400" dirty="0" smtClean="0"/>
              <a:t> և </a:t>
            </a:r>
            <a:r>
              <a:rPr lang="hy-AM" sz="2400" dirty="0" smtClean="0">
                <a:solidFill>
                  <a:srgbClr val="FF0000"/>
                </a:solidFill>
              </a:rPr>
              <a:t>անգլերեն</a:t>
            </a:r>
            <a:r>
              <a:rPr lang="hy-AM" sz="2400" dirty="0" smtClean="0"/>
              <a:t> տարբերակներով, որպեսզի օտար լեզուների տիրապետողները կարողանան նույնպես սովորել հայերեն։</a:t>
            </a:r>
            <a:endParaRPr lang="en-US" sz="2400" dirty="0"/>
          </a:p>
        </p:txBody>
      </p:sp>
    </p:spTree>
    <p:extLst>
      <p:ext uri="{BB962C8B-B14F-4D97-AF65-F5344CB8AC3E}">
        <p14:creationId xmlns:p14="http://schemas.microsoft.com/office/powerpoint/2010/main" val="1577826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012723"/>
            <a:ext cx="8596668" cy="917676"/>
          </a:xfrm>
        </p:spPr>
        <p:txBody>
          <a:bodyPr/>
          <a:lstStyle/>
          <a:p>
            <a:r>
              <a:rPr lang="hy-AM" dirty="0" smtClean="0"/>
              <a:t>Ինչու՞ </a:t>
            </a:r>
            <a:r>
              <a:rPr lang="hy-AM" smtClean="0"/>
              <a:t>հենց այսպիսի </a:t>
            </a:r>
            <a:r>
              <a:rPr lang="hy-AM" dirty="0" smtClean="0"/>
              <a:t>միտք</a:t>
            </a:r>
            <a:endParaRPr lang="en-US" dirty="0"/>
          </a:p>
        </p:txBody>
      </p:sp>
      <p:sp>
        <p:nvSpPr>
          <p:cNvPr id="3" name="Объект 2"/>
          <p:cNvSpPr>
            <a:spLocks noGrp="1"/>
          </p:cNvSpPr>
          <p:nvPr>
            <p:ph idx="1"/>
          </p:nvPr>
        </p:nvSpPr>
        <p:spPr/>
        <p:txBody>
          <a:bodyPr>
            <a:normAutofit lnSpcReduction="10000"/>
          </a:bodyPr>
          <a:lstStyle/>
          <a:p>
            <a:r>
              <a:rPr lang="hy-AM" sz="2400" dirty="0" smtClean="0"/>
              <a:t>Սա առանցքային հարց է։ Մենք վճռել ենք ստեղծել այսպիսի կայք-հավելված, քանի որ ուսումնասիրելով վիճակագրությունը, հասկացել ենք մեր կրթվածության մակարդակը </a:t>
            </a:r>
            <a:r>
              <a:rPr lang="hy-AM" sz="2400" dirty="0" smtClean="0">
                <a:solidFill>
                  <a:srgbClr val="FF0000"/>
                </a:solidFill>
              </a:rPr>
              <a:t>տատանվում է </a:t>
            </a:r>
            <a:r>
              <a:rPr lang="en-US" sz="2400" dirty="0" smtClean="0">
                <a:solidFill>
                  <a:srgbClr val="FF0000"/>
                </a:solidFill>
              </a:rPr>
              <a:t>50-60 </a:t>
            </a:r>
            <a:r>
              <a:rPr lang="hy-AM" sz="2400" dirty="0" smtClean="0">
                <a:solidFill>
                  <a:srgbClr val="FF0000"/>
                </a:solidFill>
              </a:rPr>
              <a:t>հորիզոնականներում</a:t>
            </a:r>
            <a:r>
              <a:rPr lang="hy-AM" sz="2400" dirty="0" smtClean="0"/>
              <a:t>, հետևաբար հիմնական նպատակն է փոխել այդ վիճակագրությունը </a:t>
            </a:r>
            <a:r>
              <a:rPr lang="hy-AM" sz="2400" dirty="0" smtClean="0">
                <a:solidFill>
                  <a:srgbClr val="FF0000"/>
                </a:solidFill>
              </a:rPr>
              <a:t>դեպի լավը</a:t>
            </a:r>
            <a:r>
              <a:rPr lang="hy-AM" sz="2400" dirty="0" smtClean="0"/>
              <a:t>։ Մենք ցանկանում ենք, որպեսզի հայերեն սովորելը լինի անվճար, այլ ոչ թե վճարովի, ինչպես դա անում են շատ կազմակերպություններ։ Հարց է ծագում, թե մտքի ո՞ր հատվածն է նորարարություն։ Կպատասխանենք այսպես՝</a:t>
            </a:r>
            <a:endParaRPr lang="en-US" sz="2400" dirty="0"/>
          </a:p>
        </p:txBody>
      </p:sp>
    </p:spTree>
    <p:extLst>
      <p:ext uri="{BB962C8B-B14F-4D97-AF65-F5344CB8AC3E}">
        <p14:creationId xmlns:p14="http://schemas.microsoft.com/office/powerpoint/2010/main" val="1617742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Ծանոթ հավելվածներ</a:t>
            </a:r>
            <a:endParaRPr lang="en-US" dirty="0"/>
          </a:p>
        </p:txBody>
      </p:sp>
      <p:sp>
        <p:nvSpPr>
          <p:cNvPr id="3" name="Объект 2"/>
          <p:cNvSpPr>
            <a:spLocks noGrp="1"/>
          </p:cNvSpPr>
          <p:nvPr>
            <p:ph idx="1"/>
          </p:nvPr>
        </p:nvSpPr>
        <p:spPr>
          <a:xfrm>
            <a:off x="677334" y="1700981"/>
            <a:ext cx="8754342" cy="4969643"/>
          </a:xfrm>
        </p:spPr>
        <p:txBody>
          <a:bodyPr/>
          <a:lstStyle/>
          <a:p>
            <a:r>
              <a:rPr lang="hy-AM" sz="2400" dirty="0" smtClean="0"/>
              <a:t>Դուք</a:t>
            </a:r>
            <a:r>
              <a:rPr lang="en-US" sz="2400" dirty="0" smtClean="0"/>
              <a:t>,</a:t>
            </a:r>
            <a:r>
              <a:rPr lang="hy-AM" sz="2400" dirty="0" smtClean="0"/>
              <a:t> երևի թե ծանոթ եք ստորև ներկայացրած ծրագրերի հետ։</a:t>
            </a:r>
          </a:p>
          <a:p>
            <a:endParaRPr lang="en-US" dirty="0"/>
          </a:p>
        </p:txBody>
      </p:sp>
      <p:pic>
        <p:nvPicPr>
          <p:cNvPr id="1026" name="Picture 2" descr="Duolingo - The world's best way to learn a langu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383" y="2605287"/>
            <a:ext cx="3849328" cy="38493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anguage for Life - Babbel.co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6849" y="4339436"/>
            <a:ext cx="3776855" cy="19828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usuu Suppo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7326" y="2546555"/>
            <a:ext cx="4502863" cy="1444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792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884902"/>
            <a:ext cx="8596668" cy="1045497"/>
          </a:xfrm>
        </p:spPr>
        <p:txBody>
          <a:bodyPr/>
          <a:lstStyle/>
          <a:p>
            <a:r>
              <a:rPr lang="hy-AM" dirty="0" smtClean="0"/>
              <a:t>Նաև այս ծրագրերի հետ ․․․</a:t>
            </a:r>
            <a:endParaRPr lang="en-US" dirty="0"/>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3643" y="1814895"/>
            <a:ext cx="3759574" cy="1976808"/>
          </a:xfrm>
        </p:spPr>
      </p:pic>
      <p:pic>
        <p:nvPicPr>
          <p:cNvPr id="2050" name="Picture 2" descr="Rosetta Stone Logo and symbol, meaning, history, PNG, br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2668" y="3176925"/>
            <a:ext cx="4324425" cy="270276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luentU Review: Language Learning with Authentic Video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2728" y="1578412"/>
            <a:ext cx="3900999" cy="19505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ake - Aprende idiomas - Aplicaciones en Google Pla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5543" y="3559277"/>
            <a:ext cx="3217674" cy="3217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929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88258"/>
            <a:ext cx="8596668" cy="1242142"/>
          </a:xfrm>
        </p:spPr>
        <p:txBody>
          <a:bodyPr/>
          <a:lstStyle/>
          <a:p>
            <a:r>
              <a:rPr lang="hy-AM" dirty="0" smtClean="0"/>
              <a:t>Ի՞նչն է միավորում այս բոլոր ծրագրերը</a:t>
            </a:r>
            <a:endParaRPr lang="en-US" dirty="0"/>
          </a:p>
        </p:txBody>
      </p:sp>
      <p:sp>
        <p:nvSpPr>
          <p:cNvPr id="3" name="Объект 2"/>
          <p:cNvSpPr>
            <a:spLocks noGrp="1"/>
          </p:cNvSpPr>
          <p:nvPr>
            <p:ph idx="1"/>
          </p:nvPr>
        </p:nvSpPr>
        <p:spPr>
          <a:xfrm>
            <a:off x="677334" y="1858297"/>
            <a:ext cx="8596668" cy="4183065"/>
          </a:xfrm>
        </p:spPr>
        <p:txBody>
          <a:bodyPr>
            <a:noAutofit/>
          </a:bodyPr>
          <a:lstStyle/>
          <a:p>
            <a:r>
              <a:rPr lang="hy-AM" sz="2000" dirty="0" smtClean="0"/>
              <a:t>Միավորում է այն, որ բոլոր ծրագրերում գործում է </a:t>
            </a:r>
            <a:r>
              <a:rPr lang="hy-AM" sz="2000" dirty="0" smtClean="0">
                <a:solidFill>
                  <a:srgbClr val="FF0000"/>
                </a:solidFill>
              </a:rPr>
              <a:t>վճարովի ուսուցումը</a:t>
            </a:r>
            <a:r>
              <a:rPr lang="hy-AM" sz="2000" dirty="0" smtClean="0"/>
              <a:t>, այսինքն ավելի դժվար դասընթացներ անցնելու համար պետք է </a:t>
            </a:r>
            <a:r>
              <a:rPr lang="hy-AM" sz="2000" dirty="0" smtClean="0">
                <a:solidFill>
                  <a:srgbClr val="FF0000"/>
                </a:solidFill>
              </a:rPr>
              <a:t>վճարել</a:t>
            </a:r>
            <a:r>
              <a:rPr lang="hy-AM" sz="2000" dirty="0" smtClean="0"/>
              <a:t>։ Այստեղ բացառություն կարող է լինել </a:t>
            </a:r>
            <a:r>
              <a:rPr lang="en-US" sz="2000" dirty="0" err="1" smtClean="0"/>
              <a:t>LingoHut</a:t>
            </a:r>
            <a:r>
              <a:rPr lang="hy-AM" sz="2000" dirty="0" smtClean="0"/>
              <a:t>-ը, որում կա հայերենը ու նրա մեծ մասը անվճար է, սակայն այստեղ նույնպես կա շատ մեծ խնդիր։ </a:t>
            </a:r>
          </a:p>
          <a:p>
            <a:r>
              <a:rPr lang="hy-AM" sz="2000" dirty="0" smtClean="0"/>
              <a:t>Անշուշտ կան ծրագրեր, որոնք անվճար սովորեցնում են տարատեսակ լեզուներ, լինի դա անգլերեն, ռուսերեն, իսպաներեն, թե ֆրանսերեն։ Սակայն հայերենը՝ որպես հին ու դժվար լեզու, չկա ոչ մի տեղ։ Դու չես կարող գտնել այդպիսի մի ծրագիր, որտեղ անվճար սովորեցնեն հայերեն, նրան տիրապետելու գործիքներին, նյութերին, քերականությանն ու ուղղագրությանը։ Երևի թե, գլխի ընկաք ինչի մասին է խոսքը։</a:t>
            </a:r>
            <a:endParaRPr lang="en-US" sz="2000" dirty="0"/>
          </a:p>
        </p:txBody>
      </p:sp>
    </p:spTree>
    <p:extLst>
      <p:ext uri="{BB962C8B-B14F-4D97-AF65-F5344CB8AC3E}">
        <p14:creationId xmlns:p14="http://schemas.microsoft.com/office/powerpoint/2010/main" val="2162284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9768" y="589935"/>
            <a:ext cx="8674234" cy="1340465"/>
          </a:xfrm>
        </p:spPr>
        <p:txBody>
          <a:bodyPr/>
          <a:lstStyle/>
          <a:p>
            <a:r>
              <a:rPr lang="hy-AM" dirty="0" smtClean="0"/>
              <a:t>Հատուկ հավելում</a:t>
            </a:r>
            <a:endParaRPr lang="en-US" dirty="0"/>
          </a:p>
        </p:txBody>
      </p:sp>
      <p:sp>
        <p:nvSpPr>
          <p:cNvPr id="3" name="Объект 2"/>
          <p:cNvSpPr>
            <a:spLocks noGrp="1"/>
          </p:cNvSpPr>
          <p:nvPr>
            <p:ph idx="1"/>
          </p:nvPr>
        </p:nvSpPr>
        <p:spPr>
          <a:xfrm>
            <a:off x="599768" y="1406013"/>
            <a:ext cx="8507086" cy="4340381"/>
          </a:xfrm>
        </p:spPr>
        <p:txBody>
          <a:bodyPr>
            <a:noAutofit/>
          </a:bodyPr>
          <a:lstStyle/>
          <a:p>
            <a:r>
              <a:rPr lang="en-US" sz="2000" dirty="0" err="1" smtClean="0"/>
              <a:t>LingoHut</a:t>
            </a:r>
            <a:r>
              <a:rPr lang="hy-AM" sz="2000" dirty="0" smtClean="0"/>
              <a:t> ծրագրում, մենք կարող ենք սովորել հայերեն, դա գաղտնիք չէ, բայց հայերենի ո՞ր բաժինը, դա է հարցը։ Ոչ մի, այնտեղ պարզապես սովորեցնում են ամենահայտնի արտահայտություններին։ Օրինակ «բարև», «ինչպե՞ս ես» և այլն․․․։ Այդ ծրագրում գործում է </a:t>
            </a:r>
            <a:r>
              <a:rPr lang="ru-RU" sz="2000" dirty="0" smtClean="0"/>
              <a:t>45 </a:t>
            </a:r>
            <a:r>
              <a:rPr lang="hy-AM" sz="2000" dirty="0" smtClean="0"/>
              <a:t>լեզվի ծառայություն, սակայն ով կարող է նորմալ սովորել լեզուն, իմանալով միայն հայտնի արտահայտությունները։ Սակայն դա նույնպես առավելություն է։</a:t>
            </a:r>
          </a:p>
          <a:p>
            <a:r>
              <a:rPr lang="hy-AM" sz="2000" dirty="0" smtClean="0"/>
              <a:t>Հետևաբար, մենք վճռեցինք ստեղծել մի ծրագիր, որտեղ նյութերը կլինեն անվճար, ուսուցումը կլինի անվճար և առաջադրանքները՝ յուրացնելու համար, կլինեն անվճար։ Սա է մեր նորարարությունը, սա է միտքը։ Սրանով ենք մենք ցանկանում ի կատար ածել վիճակագրության փոփոխության մեր նպատակը։ Սրանով ենք մենք ցանկանում ցույց տալ, որ հայերենը «չպետք է ոտնահարվի»։ Եվ վերջապես սրանով ենք մենք ուզում ցույց տալ, թե ինչպես է պետությունը կայանում, չէ՞ որ առանց լավ ուսուցման պետության չի լինի։ </a:t>
            </a:r>
            <a:r>
              <a:rPr lang="hy-AM" sz="2000" dirty="0" smtClean="0">
                <a:solidFill>
                  <a:srgbClr val="FF0000"/>
                </a:solidFill>
              </a:rPr>
              <a:t>Իհարկե այս մասով առարկություններ չկան։</a:t>
            </a:r>
            <a:endParaRPr lang="en-US" sz="2000" dirty="0">
              <a:solidFill>
                <a:srgbClr val="FF0000"/>
              </a:solidFill>
            </a:endParaRPr>
          </a:p>
        </p:txBody>
      </p:sp>
    </p:spTree>
    <p:extLst>
      <p:ext uri="{BB962C8B-B14F-4D97-AF65-F5344CB8AC3E}">
        <p14:creationId xmlns:p14="http://schemas.microsoft.com/office/powerpoint/2010/main" val="1028192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Եվ իհարկե այս ծրագիրը․․․</a:t>
            </a:r>
            <a:endParaRPr lang="en-US" dirty="0"/>
          </a:p>
        </p:txBody>
      </p:sp>
      <p:sp>
        <p:nvSpPr>
          <p:cNvPr id="3" name="Объект 2"/>
          <p:cNvSpPr>
            <a:spLocks noGrp="1"/>
          </p:cNvSpPr>
          <p:nvPr>
            <p:ph idx="1"/>
          </p:nvPr>
        </p:nvSpPr>
        <p:spPr>
          <a:xfrm>
            <a:off x="677333" y="1710813"/>
            <a:ext cx="8879621" cy="5147187"/>
          </a:xfrm>
        </p:spPr>
        <p:txBody>
          <a:bodyPr>
            <a:normAutofit/>
          </a:bodyPr>
          <a:lstStyle/>
          <a:p>
            <a:r>
              <a:rPr lang="hy-AM" sz="2000" dirty="0" smtClean="0"/>
              <a:t>Վստահ ենք, բոլորդ էլ գիտեք այս ծրագիրը, որը սպասարկվում ու ղեկավարվում է Հայաստանի Հանրապետության ԿԳՄՍ նախարարության կողմից։ Սակայն այն նույնպես վճարովի է։ Նյութերը հասկանալի են, հեշտ ըմբռնելի են, սակայն առաջադրանքները՝ վճարովի։ Իսկ յուրացնելու համար, պետք է հենց աշխատել առաջադրանքներով։</a:t>
            </a:r>
          </a:p>
          <a:p>
            <a:r>
              <a:rPr lang="hy-AM" sz="2000" dirty="0" smtClean="0"/>
              <a:t>Այստեղ կան գրեթե բոլոր առարկաները, որոնք սովորելով, կարող ենք գիտելիք ձեռք բերել։ Հայերեն լեզուն ավարտելուց հետո, երաշխավորում ու աջակցություն ստանալուց հետո, մենք կստեղծենք նաև տարբեր առարկաների համար այսպիսի հավելվածներ։</a:t>
            </a:r>
            <a:endParaRPr lang="en-US" sz="2000" dirty="0"/>
          </a:p>
        </p:txBody>
      </p:sp>
      <p:pic>
        <p:nvPicPr>
          <p:cNvPr id="4" name="Рисунок 3"/>
          <p:cNvPicPr>
            <a:picLocks noChangeAspect="1"/>
          </p:cNvPicPr>
          <p:nvPr/>
        </p:nvPicPr>
        <p:blipFill>
          <a:blip r:embed="rId2"/>
          <a:stretch>
            <a:fillRect/>
          </a:stretch>
        </p:blipFill>
        <p:spPr>
          <a:xfrm>
            <a:off x="1071716" y="5260259"/>
            <a:ext cx="6037314" cy="995716"/>
          </a:xfrm>
          <a:prstGeom prst="rect">
            <a:avLst/>
          </a:prstGeom>
        </p:spPr>
      </p:pic>
    </p:spTree>
    <p:extLst>
      <p:ext uri="{BB962C8B-B14F-4D97-AF65-F5344CB8AC3E}">
        <p14:creationId xmlns:p14="http://schemas.microsoft.com/office/powerpoint/2010/main" val="2071491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8426" y="865238"/>
            <a:ext cx="8595576" cy="1065161"/>
          </a:xfrm>
        </p:spPr>
        <p:txBody>
          <a:bodyPr/>
          <a:lstStyle/>
          <a:p>
            <a:r>
              <a:rPr lang="hy-AM" dirty="0" smtClean="0"/>
              <a:t>Մեր նորարարությունը․․․</a:t>
            </a:r>
            <a:endParaRPr lang="en-US"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9828" y="2196544"/>
            <a:ext cx="4152381" cy="38095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82300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7084" y="865239"/>
            <a:ext cx="8516918" cy="986503"/>
          </a:xfrm>
        </p:spPr>
        <p:txBody>
          <a:bodyPr>
            <a:normAutofit/>
          </a:bodyPr>
          <a:lstStyle/>
          <a:p>
            <a:r>
              <a:rPr lang="hy-AM" dirty="0" smtClean="0"/>
              <a:t>Նախնական տեսք՝</a:t>
            </a:r>
            <a:endParaRPr lang="en-US" dirty="0"/>
          </a:p>
        </p:txBody>
      </p:sp>
      <p:sp>
        <p:nvSpPr>
          <p:cNvPr id="6" name="Объект 5"/>
          <p:cNvSpPr>
            <a:spLocks noGrp="1"/>
          </p:cNvSpPr>
          <p:nvPr>
            <p:ph idx="1"/>
          </p:nvPr>
        </p:nvSpPr>
        <p:spPr>
          <a:xfrm>
            <a:off x="555957" y="1936955"/>
            <a:ext cx="8718045" cy="4104407"/>
          </a:xfrm>
        </p:spPr>
        <p:txBody>
          <a:bodyPr>
            <a:normAutofit/>
          </a:bodyPr>
          <a:lstStyle/>
          <a:p>
            <a:r>
              <a:rPr lang="hy-AM" sz="2000" dirty="0" smtClean="0"/>
              <a:t>Այսպես հետաքրքիր ու հարմարավետ ձևով մենք կպատրաստենք մեր կայքը։ Սա «Նյութեր» բաժնի դասերն են՝ առանձին-առանձին դասակարգված։ Ամեն դասի </a:t>
            </a:r>
            <a:r>
              <a:rPr lang="hy-AM" sz="2000" i="1" dirty="0" smtClean="0">
                <a:solidFill>
                  <a:schemeClr val="accent3"/>
                </a:solidFill>
              </a:rPr>
              <a:t>«Իմանալ ավելին․․․»  </a:t>
            </a:r>
            <a:r>
              <a:rPr lang="hy-AM" sz="2000" dirty="0" smtClean="0"/>
              <a:t>մասի կբացվի հատուկ պատրաստված էջ, որում կլինի նրա բովանդակությունը։</a:t>
            </a:r>
            <a:endParaRPr lang="en-US" sz="2000" i="1" dirty="0"/>
          </a:p>
        </p:txBody>
      </p:sp>
      <p:pic>
        <p:nvPicPr>
          <p:cNvPr id="8" name="Рисунок 7"/>
          <p:cNvPicPr>
            <a:picLocks noChangeAspect="1"/>
          </p:cNvPicPr>
          <p:nvPr/>
        </p:nvPicPr>
        <p:blipFill>
          <a:blip r:embed="rId2"/>
          <a:stretch>
            <a:fillRect/>
          </a:stretch>
        </p:blipFill>
        <p:spPr>
          <a:xfrm>
            <a:off x="555957" y="3676638"/>
            <a:ext cx="9016402" cy="23647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40990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835742"/>
            <a:ext cx="8596668" cy="1094658"/>
          </a:xfrm>
        </p:spPr>
        <p:txBody>
          <a:bodyPr/>
          <a:lstStyle/>
          <a:p>
            <a:r>
              <a:rPr lang="hy-AM" dirty="0" smtClean="0"/>
              <a:t>Բովանդակության էջ</a:t>
            </a:r>
            <a:endParaRPr lang="en-US" dirty="0"/>
          </a:p>
        </p:txBody>
      </p:sp>
      <p:sp>
        <p:nvSpPr>
          <p:cNvPr id="3" name="Объект 2"/>
          <p:cNvSpPr>
            <a:spLocks noGrp="1"/>
          </p:cNvSpPr>
          <p:nvPr>
            <p:ph idx="1"/>
          </p:nvPr>
        </p:nvSpPr>
        <p:spPr>
          <a:xfrm>
            <a:off x="677334" y="1691148"/>
            <a:ext cx="8596668" cy="4350215"/>
          </a:xfrm>
        </p:spPr>
        <p:txBody>
          <a:bodyPr/>
          <a:lstStyle/>
          <a:p>
            <a:r>
              <a:rPr lang="hy-AM" sz="2400" dirty="0" smtClean="0"/>
              <a:t>Սա էլ կլինի էջը, </a:t>
            </a:r>
            <a:r>
              <a:rPr lang="en-US" sz="2400" dirty="0" smtClean="0"/>
              <a:t>(</a:t>
            </a:r>
            <a:r>
              <a:rPr lang="hy-AM" sz="2400" dirty="0" smtClean="0"/>
              <a:t>բազում այսպիսի էջեր</a:t>
            </a:r>
            <a:r>
              <a:rPr lang="en-US" sz="2400" dirty="0" smtClean="0"/>
              <a:t>)</a:t>
            </a:r>
            <a:r>
              <a:rPr lang="hy-AM" sz="2400" dirty="0" smtClean="0"/>
              <a:t> որտեղ բովանդակությունը հրապարակված կլինի։</a:t>
            </a:r>
          </a:p>
          <a:p>
            <a:endParaRPr lang="en-US" dirty="0"/>
          </a:p>
        </p:txBody>
      </p:sp>
      <p:pic>
        <p:nvPicPr>
          <p:cNvPr id="4" name="Рисунок 3"/>
          <p:cNvPicPr>
            <a:picLocks noChangeAspect="1"/>
          </p:cNvPicPr>
          <p:nvPr/>
        </p:nvPicPr>
        <p:blipFill>
          <a:blip r:embed="rId2"/>
          <a:stretch>
            <a:fillRect/>
          </a:stretch>
        </p:blipFill>
        <p:spPr>
          <a:xfrm>
            <a:off x="808533" y="2642370"/>
            <a:ext cx="8334270" cy="38807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82536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83458" y="1750139"/>
            <a:ext cx="8890545" cy="2300694"/>
          </a:xfrm>
        </p:spPr>
        <p:txBody>
          <a:bodyPr/>
          <a:lstStyle/>
          <a:p>
            <a:r>
              <a:rPr lang="hy-AM" sz="6600" dirty="0" smtClean="0"/>
              <a:t>Ահա և վերջ․․․</a:t>
            </a:r>
            <a:endParaRPr lang="en-US" sz="6600" dirty="0"/>
          </a:p>
        </p:txBody>
      </p:sp>
      <p:sp>
        <p:nvSpPr>
          <p:cNvPr id="3" name="Подзаголовок 2"/>
          <p:cNvSpPr>
            <a:spLocks noGrp="1"/>
          </p:cNvSpPr>
          <p:nvPr>
            <p:ph type="subTitle" idx="1"/>
          </p:nvPr>
        </p:nvSpPr>
        <p:spPr/>
        <p:txBody>
          <a:bodyPr/>
          <a:lstStyle/>
          <a:p>
            <a:r>
              <a:rPr lang="hy-AM" dirty="0" smtClean="0"/>
              <a:t>Շնորհակալություն ուշադրության համար</a:t>
            </a:r>
            <a:endParaRPr lang="en-US" dirty="0"/>
          </a:p>
        </p:txBody>
      </p:sp>
    </p:spTree>
    <p:extLst>
      <p:ext uri="{BB962C8B-B14F-4D97-AF65-F5344CB8AC3E}">
        <p14:creationId xmlns:p14="http://schemas.microsoft.com/office/powerpoint/2010/main" val="3292352045"/>
      </p:ext>
    </p:extLst>
  </p:cSld>
  <p:clrMapOvr>
    <a:masterClrMapping/>
  </p:clrMapOvr>
</p:sld>
</file>

<file path=ppt/theme/theme1.xml><?xml version="1.0" encoding="utf-8"?>
<a:theme xmlns:a="http://schemas.openxmlformats.org/drawingml/2006/main" name="Аспект">
  <a:themeElements>
    <a:clrScheme name="Индикатор">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82</TotalTime>
  <Words>634</Words>
  <Application>Microsoft Office PowerPoint</Application>
  <PresentationFormat>Широкоэкранный</PresentationFormat>
  <Paragraphs>34</Paragraphs>
  <Slides>14</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Calibri</vt:lpstr>
      <vt:lpstr>Trebuchet MS</vt:lpstr>
      <vt:lpstr>Wingdings 3</vt:lpstr>
      <vt:lpstr>Аспект</vt:lpstr>
      <vt:lpstr>«Հանրակրթական Դիջիթեք»</vt:lpstr>
      <vt:lpstr>Հայտին կարող եք անցնել ներքևի հղումով՝</vt:lpstr>
      <vt:lpstr>Մասնակիցներ՝</vt:lpstr>
      <vt:lpstr>Նպատակը՝</vt:lpstr>
      <vt:lpstr>Ինչու՞ հենց այսպիսի միտք</vt:lpstr>
      <vt:lpstr>Ծանոթ հավելվածներ</vt:lpstr>
      <vt:lpstr>Նաև այս ծրագրերի հետ ․․․</vt:lpstr>
      <vt:lpstr>Ի՞նչն է միավորում այս բոլոր ծրագրերը</vt:lpstr>
      <vt:lpstr>Հատուկ հավելում</vt:lpstr>
      <vt:lpstr>Եվ իհարկե այս ծրագիրը․․․</vt:lpstr>
      <vt:lpstr>Մեր նորարարությունը․․․</vt:lpstr>
      <vt:lpstr>Նախնական տեսք՝</vt:lpstr>
      <vt:lpstr>Բովանդակության էջ</vt:lpstr>
      <vt:lpstr>Ահա և վերջ․․․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«Հանրակրթական Դիջիթեք»</dc:title>
  <dc:creator>David Muradyan</dc:creator>
  <cp:lastModifiedBy>David Muradyan</cp:lastModifiedBy>
  <cp:revision>7</cp:revision>
  <dcterms:created xsi:type="dcterms:W3CDTF">2023-01-15T09:39:59Z</dcterms:created>
  <dcterms:modified xsi:type="dcterms:W3CDTF">2023-01-15T11:02:55Z</dcterms:modified>
</cp:coreProperties>
</file>