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AFA909-A408-4E05-ADED-EC4518784D45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B8D74A-B234-4984-A7A2-E9948AAAE3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7329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B8D74A-B234-4984-A7A2-E9948AAAE34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7956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3448D-77C9-4C3E-986C-588154F0F6A6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1C1C8-4D1B-4373-94BB-2C70975C72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5513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3448D-77C9-4C3E-986C-588154F0F6A6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1C1C8-4D1B-4373-94BB-2C70975C72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624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3448D-77C9-4C3E-986C-588154F0F6A6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1C1C8-4D1B-4373-94BB-2C70975C72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45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3448D-77C9-4C3E-986C-588154F0F6A6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1C1C8-4D1B-4373-94BB-2C70975C72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949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3448D-77C9-4C3E-986C-588154F0F6A6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1C1C8-4D1B-4373-94BB-2C70975C72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080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3448D-77C9-4C3E-986C-588154F0F6A6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1C1C8-4D1B-4373-94BB-2C70975C72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5597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3448D-77C9-4C3E-986C-588154F0F6A6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1C1C8-4D1B-4373-94BB-2C70975C72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3651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3448D-77C9-4C3E-986C-588154F0F6A6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1C1C8-4D1B-4373-94BB-2C70975C72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2841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3448D-77C9-4C3E-986C-588154F0F6A6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1C1C8-4D1B-4373-94BB-2C70975C72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11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3448D-77C9-4C3E-986C-588154F0F6A6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1C1C8-4D1B-4373-94BB-2C70975C72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970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3448D-77C9-4C3E-986C-588154F0F6A6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1C1C8-4D1B-4373-94BB-2C70975C72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323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3448D-77C9-4C3E-986C-588154F0F6A6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1C1C8-4D1B-4373-94BB-2C70975C7226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225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3448D-77C9-4C3E-986C-588154F0F6A6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1C1C8-4D1B-4373-94BB-2C70975C72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2978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3448D-77C9-4C3E-986C-588154F0F6A6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1C1C8-4D1B-4373-94BB-2C70975C72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8445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3448D-77C9-4C3E-986C-588154F0F6A6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1C1C8-4D1B-4373-94BB-2C70975C72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2429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3448D-77C9-4C3E-986C-588154F0F6A6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1C1C8-4D1B-4373-94BB-2C70975C72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257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3448D-77C9-4C3E-986C-588154F0F6A6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1C1C8-4D1B-4373-94BB-2C70975C72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4488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43448D-77C9-4C3E-986C-588154F0F6A6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B1C1C8-4D1B-4373-94BB-2C70975C72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55781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hy-AM" sz="5400" dirty="0" smtClean="0"/>
              <a:t>Մեծ Վիկտորինա</a:t>
            </a:r>
            <a:endParaRPr lang="en-US" sz="5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hy-AM" sz="2000" dirty="0" smtClean="0"/>
              <a:t>Նախաձեռնող ջոկատ՝ Գոհար Իսկանդարյանի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4007496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y-AM" sz="4400" dirty="0" smtClean="0"/>
              <a:t>Վերջին փուլ</a:t>
            </a:r>
            <a:endParaRPr lang="en-US" sz="4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3795" y="2340076"/>
            <a:ext cx="10353762" cy="345112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hy-AM" sz="4000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Ո՞րն է Պորտուգալիայի մայրաքաղաքը։</a:t>
            </a:r>
            <a:endParaRPr lang="en-US" sz="4000" dirty="0" smtClean="0">
              <a:solidFill>
                <a:srgbClr val="FFFF00"/>
              </a:solidFill>
              <a:latin typeface="Trebuchet MS" panose="020B0603020202020204" pitchFamily="34" charset="0"/>
            </a:endParaRPr>
          </a:p>
          <a:p>
            <a:pPr marL="0" indent="0" algn="ctr">
              <a:buNone/>
            </a:pPr>
            <a:r>
              <a:rPr lang="hy-AM" sz="3600" dirty="0" smtClean="0">
                <a:latin typeface="Trebuchet MS" panose="020B0603020202020204" pitchFamily="34" charset="0"/>
              </a:rPr>
              <a:t>Ա․ Մադրիդ           Բ․ Պորտու</a:t>
            </a:r>
          </a:p>
          <a:p>
            <a:pPr marL="0" indent="0" algn="ctr">
              <a:buNone/>
            </a:pPr>
            <a:r>
              <a:rPr lang="hy-AM" sz="3600" dirty="0" smtClean="0">
                <a:latin typeface="Trebuchet MS" panose="020B0603020202020204" pitchFamily="34" charset="0"/>
              </a:rPr>
              <a:t>Գ․ Լիսաբոն            Դ․ Վալենսիա</a:t>
            </a:r>
            <a:endParaRPr lang="en-US" sz="36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23947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y-AM" sz="4000" dirty="0" smtClean="0"/>
              <a:t>Վերջին փուլ</a:t>
            </a:r>
            <a:endParaRPr lang="en-US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3795" y="2332039"/>
            <a:ext cx="10353762" cy="3695136"/>
          </a:xfrm>
        </p:spPr>
        <p:txBody>
          <a:bodyPr/>
          <a:lstStyle/>
          <a:p>
            <a:pPr marL="0" indent="0" algn="ctr">
              <a:buNone/>
            </a:pPr>
            <a:r>
              <a:rPr lang="hy-AM" sz="4000" dirty="0">
                <a:solidFill>
                  <a:srgbClr val="FFFF00"/>
                </a:solidFill>
                <a:latin typeface="Trebuchet MS" panose="020B0603020202020204" pitchFamily="34" charset="0"/>
              </a:rPr>
              <a:t>Ո՞րն է </a:t>
            </a:r>
            <a:r>
              <a:rPr lang="hy-AM" sz="4000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աշխարհի ամենափոքր թռչունը։</a:t>
            </a:r>
            <a:endParaRPr lang="en-US" sz="4000" dirty="0">
              <a:solidFill>
                <a:srgbClr val="FFFF00"/>
              </a:solidFill>
              <a:latin typeface="Trebuchet MS" panose="020B0603020202020204" pitchFamily="34" charset="0"/>
            </a:endParaRPr>
          </a:p>
          <a:p>
            <a:pPr marL="0" indent="0" algn="ctr">
              <a:buNone/>
            </a:pPr>
            <a:r>
              <a:rPr lang="hy-AM" sz="3600" dirty="0">
                <a:latin typeface="Trebuchet MS" panose="020B0603020202020204" pitchFamily="34" charset="0"/>
              </a:rPr>
              <a:t>Ա․ </a:t>
            </a:r>
            <a:r>
              <a:rPr lang="hy-AM" sz="3600" dirty="0" smtClean="0">
                <a:latin typeface="Trebuchet MS" panose="020B0603020202020204" pitchFamily="34" charset="0"/>
              </a:rPr>
              <a:t>Ճնճղուկ           </a:t>
            </a:r>
            <a:r>
              <a:rPr lang="hy-AM" sz="3600" dirty="0">
                <a:latin typeface="Trebuchet MS" panose="020B0603020202020204" pitchFamily="34" charset="0"/>
              </a:rPr>
              <a:t>Բ․ </a:t>
            </a:r>
            <a:r>
              <a:rPr lang="hy-AM" sz="3600" dirty="0" smtClean="0">
                <a:latin typeface="Trebuchet MS" panose="020B0603020202020204" pitchFamily="34" charset="0"/>
              </a:rPr>
              <a:t>Կոլիբրի</a:t>
            </a:r>
            <a:endParaRPr lang="hy-AM" sz="3600" dirty="0">
              <a:latin typeface="Trebuchet MS" panose="020B0603020202020204" pitchFamily="34" charset="0"/>
            </a:endParaRPr>
          </a:p>
          <a:p>
            <a:pPr marL="0" indent="0" algn="ctr">
              <a:buNone/>
            </a:pPr>
            <a:r>
              <a:rPr lang="hy-AM" sz="3600" dirty="0">
                <a:latin typeface="Trebuchet MS" panose="020B0603020202020204" pitchFamily="34" charset="0"/>
              </a:rPr>
              <a:t>Գ․ </a:t>
            </a:r>
            <a:r>
              <a:rPr lang="hy-AM" sz="3600" dirty="0" smtClean="0">
                <a:latin typeface="Trebuchet MS" panose="020B0603020202020204" pitchFamily="34" charset="0"/>
              </a:rPr>
              <a:t>Թութակ            </a:t>
            </a:r>
            <a:r>
              <a:rPr lang="hy-AM" sz="3600" dirty="0">
                <a:latin typeface="Trebuchet MS" panose="020B0603020202020204" pitchFamily="34" charset="0"/>
              </a:rPr>
              <a:t>Դ․ </a:t>
            </a:r>
            <a:r>
              <a:rPr lang="hy-AM" sz="3600" dirty="0" smtClean="0">
                <a:latin typeface="Trebuchet MS" panose="020B0603020202020204" pitchFamily="34" charset="0"/>
              </a:rPr>
              <a:t>Ագռավ</a:t>
            </a:r>
            <a:endParaRPr lang="en-US" sz="3600" dirty="0">
              <a:latin typeface="Trebuchet MS" panose="020B0603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98553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913795" y="963561"/>
            <a:ext cx="10353761" cy="97236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i="0" kern="1200" cap="all">
                <a:solidFill>
                  <a:schemeClr val="tx1"/>
                </a:solidFill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y-AM" sz="4000" dirty="0" smtClean="0"/>
              <a:t>Վերջին փուլ</a:t>
            </a:r>
            <a:endParaRPr lang="en-US" sz="4000" dirty="0"/>
          </a:p>
        </p:txBody>
      </p:sp>
      <p:sp>
        <p:nvSpPr>
          <p:cNvPr id="3" name="Объект 2"/>
          <p:cNvSpPr txBox="1">
            <a:spLocks/>
          </p:cNvSpPr>
          <p:nvPr/>
        </p:nvSpPr>
        <p:spPr>
          <a:xfrm>
            <a:off x="913795" y="2332039"/>
            <a:ext cx="10353762" cy="369513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y-AM" sz="3600" dirty="0">
                <a:solidFill>
                  <a:srgbClr val="FFFF00"/>
                </a:solidFill>
                <a:effectLst/>
                <a:latin typeface="Trebuchet MS" panose="020B0603020202020204" pitchFamily="34" charset="0"/>
              </a:rPr>
              <a:t>Ո՞ր երգիչն է հայտնի դարձել իբրև «Փոփի արքա» և «Ձեռնոց</a:t>
            </a:r>
            <a:r>
              <a:rPr lang="hy-AM" sz="3600" dirty="0" smtClean="0">
                <a:solidFill>
                  <a:srgbClr val="FFFF00"/>
                </a:solidFill>
                <a:effectLst/>
                <a:latin typeface="Trebuchet MS" panose="020B0603020202020204" pitchFamily="34" charset="0"/>
              </a:rPr>
              <a:t>»:</a:t>
            </a:r>
          </a:p>
          <a:p>
            <a:pPr marL="0" indent="0" algn="ctr">
              <a:buNone/>
            </a:pPr>
            <a:r>
              <a:rPr lang="hy-AM" sz="3600" dirty="0" smtClean="0">
                <a:latin typeface="Trebuchet MS" panose="020B0603020202020204" pitchFamily="34" charset="0"/>
              </a:rPr>
              <a:t>Ա․ Մայքլ Ջեքսոն           Բ․ Այզեք Դենիելսոն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hy-AM" sz="3600" dirty="0" smtClean="0">
                <a:latin typeface="Trebuchet MS" panose="020B0603020202020204" pitchFamily="34" charset="0"/>
              </a:rPr>
              <a:t>Գ․ Աբրահամ Մատեո          Դ․ Էլվիս Պրեսլի</a:t>
            </a:r>
            <a:endParaRPr lang="en-US" sz="3600" dirty="0" smtClean="0">
              <a:latin typeface="Trebuchet MS" panose="020B0603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16593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913795" y="894735"/>
            <a:ext cx="10353761" cy="1041186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i="0" kern="1200" cap="all">
                <a:solidFill>
                  <a:schemeClr val="tx1"/>
                </a:solidFill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y-AM" sz="4000" dirty="0" smtClean="0"/>
              <a:t>Վերջին փուլ</a:t>
            </a:r>
            <a:endParaRPr lang="en-US" sz="4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091381" y="1838633"/>
            <a:ext cx="10294373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y-AM" sz="3600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Որո՞նք են ատոմի կառուցվածքը կազմող երեք հիմնական մասնիկները։</a:t>
            </a:r>
            <a:endParaRPr lang="en-US" sz="3600" dirty="0" smtClean="0">
              <a:solidFill>
                <a:srgbClr val="FFFF00"/>
              </a:solidFill>
              <a:latin typeface="Trebuchet MS" panose="020B0603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hy-AM" sz="3200" dirty="0">
                <a:latin typeface="Trebuchet MS" panose="020B0603020202020204" pitchFamily="34" charset="0"/>
              </a:rPr>
              <a:t>Ա․ </a:t>
            </a:r>
            <a:r>
              <a:rPr lang="hy-AM" sz="3200" dirty="0" smtClean="0">
                <a:latin typeface="Trebuchet MS" panose="020B0603020202020204" pitchFamily="34" charset="0"/>
              </a:rPr>
              <a:t>Քրոմոններ, իոններ, էլեկտրոններ           </a:t>
            </a:r>
          </a:p>
          <a:p>
            <a:pPr algn="ctr">
              <a:lnSpc>
                <a:spcPct val="150000"/>
              </a:lnSpc>
            </a:pPr>
            <a:r>
              <a:rPr lang="hy-AM" sz="3200" dirty="0" smtClean="0">
                <a:latin typeface="Trebuchet MS" panose="020B0603020202020204" pitchFamily="34" charset="0"/>
              </a:rPr>
              <a:t>Բ</a:t>
            </a:r>
            <a:r>
              <a:rPr lang="hy-AM" sz="3200" dirty="0">
                <a:latin typeface="Trebuchet MS" panose="020B0603020202020204" pitchFamily="34" charset="0"/>
              </a:rPr>
              <a:t>․ </a:t>
            </a:r>
            <a:r>
              <a:rPr lang="hy-AM" sz="3200" dirty="0" smtClean="0">
                <a:latin typeface="Trebuchet MS" panose="020B0603020202020204" pitchFamily="34" charset="0"/>
              </a:rPr>
              <a:t>Պրոտոններ, նեյրոններ, իզոտոպներ</a:t>
            </a:r>
            <a:endParaRPr lang="hy-AM" sz="3200" dirty="0">
              <a:latin typeface="Trebuchet MS" panose="020B0603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hy-AM" sz="3200" dirty="0">
                <a:latin typeface="Trebuchet MS" panose="020B0603020202020204" pitchFamily="34" charset="0"/>
              </a:rPr>
              <a:t>Գ․ </a:t>
            </a:r>
            <a:r>
              <a:rPr lang="hy-AM" sz="3200" dirty="0" smtClean="0">
                <a:latin typeface="Trebuchet MS" panose="020B0603020202020204" pitchFamily="34" charset="0"/>
              </a:rPr>
              <a:t>Նեյտրոններ, էլեկտրոններ, պրոտոններ</a:t>
            </a:r>
            <a:endParaRPr lang="en-US" sz="32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28655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913795" y="894735"/>
            <a:ext cx="10353761" cy="1041186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i="0" kern="1200" cap="all">
                <a:solidFill>
                  <a:schemeClr val="tx1"/>
                </a:solidFill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y-AM" sz="4000" dirty="0" smtClean="0"/>
              <a:t>Վերջին փուլ</a:t>
            </a:r>
            <a:endParaRPr lang="en-US" sz="4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28972" y="2358708"/>
            <a:ext cx="11523406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y-AM" sz="3600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Ինչպե՞ս է կոչվում կերակրի աղը քիմիայում։</a:t>
            </a:r>
            <a:endParaRPr lang="en-US" sz="3600" dirty="0" smtClean="0">
              <a:solidFill>
                <a:srgbClr val="FFFF00"/>
              </a:solidFill>
              <a:latin typeface="Trebuchet MS" panose="020B0603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hy-AM" sz="3200" dirty="0">
                <a:latin typeface="Trebuchet MS" panose="020B0603020202020204" pitchFamily="34" charset="0"/>
              </a:rPr>
              <a:t>Ա․ </a:t>
            </a:r>
            <a:r>
              <a:rPr lang="hy-AM" sz="3200" dirty="0" smtClean="0">
                <a:latin typeface="Trebuchet MS" panose="020B0603020202020204" pitchFamily="34" charset="0"/>
              </a:rPr>
              <a:t>Նատրիումի քլորիդ    Բ</a:t>
            </a:r>
            <a:r>
              <a:rPr lang="hy-AM" sz="3200" dirty="0">
                <a:latin typeface="Trebuchet MS" panose="020B0603020202020204" pitchFamily="34" charset="0"/>
              </a:rPr>
              <a:t>․ </a:t>
            </a:r>
            <a:r>
              <a:rPr lang="hy-AM" sz="3200" dirty="0" smtClean="0">
                <a:latin typeface="Trebuchet MS" panose="020B0603020202020204" pitchFamily="34" charset="0"/>
              </a:rPr>
              <a:t>Կալցիումային նատրիում</a:t>
            </a:r>
            <a:endParaRPr lang="hy-AM" sz="3200" dirty="0">
              <a:latin typeface="Trebuchet MS" panose="020B0603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hy-AM" sz="3200" dirty="0">
                <a:latin typeface="Trebuchet MS" panose="020B0603020202020204" pitchFamily="34" charset="0"/>
              </a:rPr>
              <a:t>Գ․ </a:t>
            </a:r>
            <a:r>
              <a:rPr lang="hy-AM" sz="3200" dirty="0" smtClean="0">
                <a:latin typeface="Trebuchet MS" panose="020B0603020202020204" pitchFamily="34" charset="0"/>
              </a:rPr>
              <a:t>Հիդրոքլորիդ          Դ․ Ազոտական թթու</a:t>
            </a:r>
            <a:endParaRPr lang="en-US" sz="36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55028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913795" y="894735"/>
            <a:ext cx="10353761" cy="1041186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i="0" kern="1200" cap="all">
                <a:solidFill>
                  <a:schemeClr val="tx1"/>
                </a:solidFill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y-AM" sz="4000" dirty="0" smtClean="0"/>
              <a:t>Վերջին փուլ</a:t>
            </a:r>
            <a:endParaRPr lang="en-US" sz="4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913795" y="1612491"/>
            <a:ext cx="10294373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y-AM" sz="3600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Ո՞րն է պատմության մեջ առաջին հայտնի ամերիկյան քաղաքակրթությունը։</a:t>
            </a:r>
            <a:endParaRPr lang="en-US" sz="3600" dirty="0" smtClean="0">
              <a:solidFill>
                <a:srgbClr val="FFFF00"/>
              </a:solidFill>
              <a:latin typeface="Trebuchet MS" panose="020B0603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hy-AM" sz="3200" dirty="0">
                <a:latin typeface="Trebuchet MS" panose="020B0603020202020204" pitchFamily="34" charset="0"/>
              </a:rPr>
              <a:t>Ա․ </a:t>
            </a:r>
            <a:r>
              <a:rPr lang="hy-AM" sz="3200" dirty="0" smtClean="0">
                <a:latin typeface="Trebuchet MS" panose="020B0603020202020204" pitchFamily="34" charset="0"/>
              </a:rPr>
              <a:t>Օլմեկներ</a:t>
            </a:r>
          </a:p>
          <a:p>
            <a:pPr algn="ctr">
              <a:lnSpc>
                <a:spcPct val="150000"/>
              </a:lnSpc>
            </a:pPr>
            <a:r>
              <a:rPr lang="hy-AM" sz="3200" dirty="0" smtClean="0">
                <a:latin typeface="Trebuchet MS" panose="020B0603020202020204" pitchFamily="34" charset="0"/>
              </a:rPr>
              <a:t>Բ</a:t>
            </a:r>
            <a:r>
              <a:rPr lang="hy-AM" sz="3200" dirty="0">
                <a:latin typeface="Trebuchet MS" panose="020B0603020202020204" pitchFamily="34" charset="0"/>
              </a:rPr>
              <a:t>․ </a:t>
            </a:r>
            <a:r>
              <a:rPr lang="hy-AM" sz="3200" dirty="0" smtClean="0">
                <a:latin typeface="Trebuchet MS" panose="020B0603020202020204" pitchFamily="34" charset="0"/>
              </a:rPr>
              <a:t>Մայա</a:t>
            </a:r>
            <a:endParaRPr lang="hy-AM" sz="3200" dirty="0">
              <a:latin typeface="Trebuchet MS" panose="020B0603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hy-AM" sz="3200" dirty="0">
                <a:latin typeface="Trebuchet MS" panose="020B0603020202020204" pitchFamily="34" charset="0"/>
              </a:rPr>
              <a:t>Գ․ </a:t>
            </a:r>
            <a:r>
              <a:rPr lang="hy-AM" sz="3200" dirty="0" smtClean="0">
                <a:latin typeface="Trebuchet MS" panose="020B0603020202020204" pitchFamily="34" charset="0"/>
              </a:rPr>
              <a:t>Ացտեկներ</a:t>
            </a:r>
          </a:p>
          <a:p>
            <a:pPr algn="ctr">
              <a:lnSpc>
                <a:spcPct val="150000"/>
              </a:lnSpc>
            </a:pPr>
            <a:r>
              <a:rPr lang="hy-AM" sz="3200" dirty="0" smtClean="0">
                <a:latin typeface="Trebuchet MS" panose="020B0603020202020204" pitchFamily="34" charset="0"/>
              </a:rPr>
              <a:t>Դ․ Հնդկացիներ</a:t>
            </a:r>
            <a:endParaRPr lang="en-US" sz="32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51307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913795" y="894735"/>
            <a:ext cx="10353761" cy="1041186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i="0" kern="1200" cap="all">
                <a:solidFill>
                  <a:schemeClr val="tx1"/>
                </a:solidFill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y-AM" sz="4000" dirty="0" smtClean="0"/>
              <a:t>Վերջին փուլ</a:t>
            </a:r>
            <a:endParaRPr lang="en-US" sz="4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091381" y="1838633"/>
            <a:ext cx="10294373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y-AM" sz="3600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Ո՞ր նեղուցն է կապում Սև ծովը Մարմարա ծովի հետ։</a:t>
            </a:r>
            <a:endParaRPr lang="en-US" sz="3600" dirty="0" smtClean="0">
              <a:solidFill>
                <a:srgbClr val="FFFF00"/>
              </a:solidFill>
              <a:latin typeface="Trebuchet MS" panose="020B0603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hy-AM" sz="3200" dirty="0">
                <a:latin typeface="Trebuchet MS" panose="020B0603020202020204" pitchFamily="34" charset="0"/>
              </a:rPr>
              <a:t>Ա․ </a:t>
            </a:r>
            <a:r>
              <a:rPr lang="hy-AM" sz="3200" dirty="0" smtClean="0">
                <a:latin typeface="Trebuchet MS" panose="020B0603020202020204" pitchFamily="34" charset="0"/>
              </a:rPr>
              <a:t>Սուեզի</a:t>
            </a:r>
          </a:p>
          <a:p>
            <a:pPr algn="ctr">
              <a:lnSpc>
                <a:spcPct val="150000"/>
              </a:lnSpc>
            </a:pPr>
            <a:r>
              <a:rPr lang="hy-AM" sz="3200" dirty="0" smtClean="0">
                <a:latin typeface="Trebuchet MS" panose="020B0603020202020204" pitchFamily="34" charset="0"/>
              </a:rPr>
              <a:t>Բ</a:t>
            </a:r>
            <a:r>
              <a:rPr lang="hy-AM" sz="3200" dirty="0">
                <a:latin typeface="Trebuchet MS" panose="020B0603020202020204" pitchFamily="34" charset="0"/>
              </a:rPr>
              <a:t>․ </a:t>
            </a:r>
            <a:r>
              <a:rPr lang="hy-AM" sz="3200" dirty="0" smtClean="0">
                <a:latin typeface="Trebuchet MS" panose="020B0603020202020204" pitchFamily="34" charset="0"/>
              </a:rPr>
              <a:t>Բոսֆոր</a:t>
            </a:r>
            <a:endParaRPr lang="hy-AM" sz="3200" dirty="0">
              <a:latin typeface="Trebuchet MS" panose="020B0603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hy-AM" sz="3200" dirty="0">
                <a:latin typeface="Trebuchet MS" panose="020B0603020202020204" pitchFamily="34" charset="0"/>
              </a:rPr>
              <a:t>Գ․ </a:t>
            </a:r>
            <a:r>
              <a:rPr lang="hy-AM" sz="3200" dirty="0" smtClean="0">
                <a:latin typeface="Trebuchet MS" panose="020B0603020202020204" pitchFamily="34" charset="0"/>
              </a:rPr>
              <a:t>Դարդանելի</a:t>
            </a:r>
          </a:p>
          <a:p>
            <a:pPr algn="ctr">
              <a:lnSpc>
                <a:spcPct val="150000"/>
              </a:lnSpc>
            </a:pPr>
            <a:r>
              <a:rPr lang="hy-AM" sz="3200" dirty="0" smtClean="0">
                <a:latin typeface="Trebuchet MS" panose="020B0603020202020204" pitchFamily="34" charset="0"/>
              </a:rPr>
              <a:t>Դ․ Ջիբրալթարի</a:t>
            </a:r>
            <a:endParaRPr lang="en-US" sz="32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58847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913795" y="894735"/>
            <a:ext cx="10353761" cy="1041186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i="0" kern="1200" cap="all">
                <a:solidFill>
                  <a:schemeClr val="tx1"/>
                </a:solidFill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y-AM" sz="4000" dirty="0" smtClean="0"/>
              <a:t>Վերջին փուլ</a:t>
            </a:r>
            <a:endParaRPr lang="en-US" sz="4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091381" y="1838633"/>
            <a:ext cx="10294373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y-AM" sz="4000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Ո՞ր թվականին է Ալյասկան հանձնվել   ԱՄՆ-ին։</a:t>
            </a:r>
            <a:endParaRPr lang="en-US" sz="4000" dirty="0" smtClean="0">
              <a:solidFill>
                <a:srgbClr val="FFFF00"/>
              </a:solidFill>
              <a:latin typeface="Trebuchet MS" panose="020B0603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hy-AM" sz="3600" dirty="0">
                <a:latin typeface="Trebuchet MS" panose="020B0603020202020204" pitchFamily="34" charset="0"/>
              </a:rPr>
              <a:t>Ա․ </a:t>
            </a:r>
            <a:r>
              <a:rPr lang="en-US" sz="3600" dirty="0" smtClean="0">
                <a:latin typeface="Trebuchet MS" panose="020B0603020202020204" pitchFamily="34" charset="0"/>
              </a:rPr>
              <a:t>1867 </a:t>
            </a:r>
            <a:r>
              <a:rPr lang="hy-AM" sz="3600" dirty="0" smtClean="0">
                <a:latin typeface="Trebuchet MS" panose="020B0603020202020204" pitchFamily="34" charset="0"/>
              </a:rPr>
              <a:t>թ․                    Բ</a:t>
            </a:r>
            <a:r>
              <a:rPr lang="hy-AM" sz="3600" dirty="0">
                <a:latin typeface="Trebuchet MS" panose="020B0603020202020204" pitchFamily="34" charset="0"/>
              </a:rPr>
              <a:t>․ </a:t>
            </a:r>
            <a:r>
              <a:rPr lang="en-US" sz="3600" dirty="0" smtClean="0">
                <a:latin typeface="Trebuchet MS" panose="020B0603020202020204" pitchFamily="34" charset="0"/>
              </a:rPr>
              <a:t>1987</a:t>
            </a:r>
            <a:r>
              <a:rPr lang="hy-AM" sz="3600" dirty="0" smtClean="0">
                <a:latin typeface="Trebuchet MS" panose="020B0603020202020204" pitchFamily="34" charset="0"/>
              </a:rPr>
              <a:t> թ․</a:t>
            </a:r>
            <a:endParaRPr lang="hy-AM" sz="3600" dirty="0">
              <a:latin typeface="Trebuchet MS" panose="020B0603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hy-AM" sz="3600" dirty="0">
                <a:latin typeface="Trebuchet MS" panose="020B0603020202020204" pitchFamily="34" charset="0"/>
              </a:rPr>
              <a:t>Գ․ </a:t>
            </a:r>
            <a:r>
              <a:rPr lang="en-US" sz="3600" dirty="0" smtClean="0">
                <a:latin typeface="Trebuchet MS" panose="020B0603020202020204" pitchFamily="34" charset="0"/>
              </a:rPr>
              <a:t>1991</a:t>
            </a:r>
            <a:r>
              <a:rPr lang="hy-AM" sz="3600" dirty="0" smtClean="0">
                <a:latin typeface="Trebuchet MS" panose="020B0603020202020204" pitchFamily="34" charset="0"/>
              </a:rPr>
              <a:t> թ․</a:t>
            </a:r>
            <a:r>
              <a:rPr lang="hy-AM" sz="3600" dirty="0">
                <a:latin typeface="Trebuchet MS" panose="020B0603020202020204" pitchFamily="34" charset="0"/>
              </a:rPr>
              <a:t> </a:t>
            </a:r>
            <a:r>
              <a:rPr lang="hy-AM" sz="3600" dirty="0" smtClean="0">
                <a:latin typeface="Trebuchet MS" panose="020B0603020202020204" pitchFamily="34" charset="0"/>
              </a:rPr>
              <a:t>                   Դ․ </a:t>
            </a:r>
            <a:r>
              <a:rPr lang="en-US" sz="3600" dirty="0" smtClean="0">
                <a:latin typeface="Trebuchet MS" panose="020B0603020202020204" pitchFamily="34" charset="0"/>
              </a:rPr>
              <a:t>1869</a:t>
            </a:r>
            <a:r>
              <a:rPr lang="hy-AM" sz="3600" dirty="0" smtClean="0">
                <a:latin typeface="Trebuchet MS" panose="020B0603020202020204" pitchFamily="34" charset="0"/>
              </a:rPr>
              <a:t> թ․</a:t>
            </a:r>
            <a:endParaRPr lang="en-US" sz="36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20687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913795" y="894735"/>
            <a:ext cx="10353761" cy="1041186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i="0" kern="1200" cap="all">
                <a:solidFill>
                  <a:schemeClr val="tx1"/>
                </a:solidFill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y-AM" sz="4000" dirty="0" smtClean="0"/>
              <a:t>Վերջին փուլ</a:t>
            </a:r>
            <a:endParaRPr lang="en-US" sz="4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091381" y="1838633"/>
            <a:ext cx="10294373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y-AM" sz="3600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Ո՞րն է Հայաստանի Հանրապետության ամենամեծ ջրամբարը։</a:t>
            </a:r>
            <a:endParaRPr lang="en-US" sz="3600" dirty="0" smtClean="0">
              <a:solidFill>
                <a:srgbClr val="FFFF00"/>
              </a:solidFill>
              <a:latin typeface="Trebuchet MS" panose="020B0603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hy-AM" sz="3200" dirty="0">
                <a:latin typeface="Trebuchet MS" panose="020B0603020202020204" pitchFamily="34" charset="0"/>
              </a:rPr>
              <a:t>Ա․ </a:t>
            </a:r>
            <a:r>
              <a:rPr lang="hy-AM" sz="3200" dirty="0" smtClean="0">
                <a:latin typeface="Trebuchet MS" panose="020B0603020202020204" pitchFamily="34" charset="0"/>
              </a:rPr>
              <a:t>Ախուրյանի</a:t>
            </a:r>
          </a:p>
          <a:p>
            <a:pPr algn="ctr">
              <a:lnSpc>
                <a:spcPct val="150000"/>
              </a:lnSpc>
            </a:pPr>
            <a:r>
              <a:rPr lang="hy-AM" sz="3200" dirty="0" smtClean="0">
                <a:latin typeface="Trebuchet MS" panose="020B0603020202020204" pitchFamily="34" charset="0"/>
              </a:rPr>
              <a:t>Բ</a:t>
            </a:r>
            <a:r>
              <a:rPr lang="hy-AM" sz="3200" dirty="0">
                <a:latin typeface="Trebuchet MS" panose="020B0603020202020204" pitchFamily="34" charset="0"/>
              </a:rPr>
              <a:t>․ </a:t>
            </a:r>
            <a:r>
              <a:rPr lang="hy-AM" sz="3200" dirty="0" smtClean="0">
                <a:latin typeface="Trebuchet MS" panose="020B0603020202020204" pitchFamily="34" charset="0"/>
              </a:rPr>
              <a:t>Ապարանի</a:t>
            </a:r>
            <a:endParaRPr lang="hy-AM" sz="3200" dirty="0">
              <a:latin typeface="Trebuchet MS" panose="020B0603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hy-AM" sz="3200" dirty="0">
                <a:latin typeface="Trebuchet MS" panose="020B0603020202020204" pitchFamily="34" charset="0"/>
              </a:rPr>
              <a:t>Գ</a:t>
            </a:r>
            <a:r>
              <a:rPr lang="hy-AM" sz="3200" dirty="0" smtClean="0">
                <a:latin typeface="Trebuchet MS" panose="020B0603020202020204" pitchFamily="34" charset="0"/>
              </a:rPr>
              <a:t>․ Սպանդարյանի</a:t>
            </a:r>
          </a:p>
          <a:p>
            <a:pPr algn="ctr">
              <a:lnSpc>
                <a:spcPct val="150000"/>
              </a:lnSpc>
            </a:pPr>
            <a:r>
              <a:rPr lang="hy-AM" sz="3200" dirty="0" smtClean="0">
                <a:latin typeface="Trebuchet MS" panose="020B0603020202020204" pitchFamily="34" charset="0"/>
              </a:rPr>
              <a:t>Դ․ Կեչուտի</a:t>
            </a:r>
            <a:endParaRPr lang="en-US" sz="32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41247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913795" y="1042219"/>
            <a:ext cx="10353761" cy="893701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i="0" kern="1200" cap="all">
                <a:solidFill>
                  <a:schemeClr val="tx1"/>
                </a:solidFill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y-AM" sz="4000" dirty="0" smtClean="0"/>
              <a:t>Վերջին փուլ</a:t>
            </a:r>
            <a:endParaRPr lang="en-US" sz="4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973183" y="2310581"/>
            <a:ext cx="10294373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y-AM" sz="4000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Ո՞րն է Հայաստանի ամենաերկար գետը։</a:t>
            </a:r>
            <a:endParaRPr lang="en-US" sz="4000" dirty="0" smtClean="0">
              <a:solidFill>
                <a:srgbClr val="FFFF00"/>
              </a:solidFill>
              <a:latin typeface="Trebuchet MS" panose="020B0603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hy-AM" sz="3600" dirty="0">
                <a:latin typeface="Trebuchet MS" panose="020B0603020202020204" pitchFamily="34" charset="0"/>
              </a:rPr>
              <a:t>Ա․ </a:t>
            </a:r>
            <a:r>
              <a:rPr lang="hy-AM" sz="3600" dirty="0" smtClean="0">
                <a:latin typeface="Trebuchet MS" panose="020B0603020202020204" pitchFamily="34" charset="0"/>
              </a:rPr>
              <a:t>Ախուրյան            Բ</a:t>
            </a:r>
            <a:r>
              <a:rPr lang="hy-AM" sz="3600" dirty="0">
                <a:latin typeface="Trebuchet MS" panose="020B0603020202020204" pitchFamily="34" charset="0"/>
              </a:rPr>
              <a:t>․ </a:t>
            </a:r>
            <a:r>
              <a:rPr lang="hy-AM" sz="3600" dirty="0" smtClean="0">
                <a:latin typeface="Trebuchet MS" panose="020B0603020202020204" pitchFamily="34" charset="0"/>
              </a:rPr>
              <a:t>Հրազդան</a:t>
            </a:r>
            <a:endParaRPr lang="hy-AM" sz="3600" dirty="0">
              <a:latin typeface="Trebuchet MS" panose="020B0603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hy-AM" sz="3600" dirty="0">
                <a:latin typeface="Trebuchet MS" panose="020B0603020202020204" pitchFamily="34" charset="0"/>
              </a:rPr>
              <a:t>Գ․ </a:t>
            </a:r>
            <a:r>
              <a:rPr lang="hy-AM" sz="3600" dirty="0" smtClean="0">
                <a:latin typeface="Trebuchet MS" panose="020B0603020202020204" pitchFamily="34" charset="0"/>
              </a:rPr>
              <a:t>Քասախ            Դ․ Աղստև</a:t>
            </a:r>
            <a:endParaRPr lang="en-US" sz="36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620963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Дамаск</Template>
  <TotalTime>30</TotalTime>
  <Words>252</Words>
  <Application>Microsoft Office PowerPoint</Application>
  <PresentationFormat>Широкоэкранный</PresentationFormat>
  <Paragraphs>50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Bookman Old Style</vt:lpstr>
      <vt:lpstr>Calibri</vt:lpstr>
      <vt:lpstr>Rockwell</vt:lpstr>
      <vt:lpstr>Trebuchet MS</vt:lpstr>
      <vt:lpstr>Damask</vt:lpstr>
      <vt:lpstr>Մեծ Վիկտորինա</vt:lpstr>
      <vt:lpstr>Վերջին փուլ</vt:lpstr>
      <vt:lpstr>Վերջին փուլ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Մեծ Վիկտորինա</dc:title>
  <dc:creator>David Muradyan</dc:creator>
  <cp:lastModifiedBy>David Muradyan</cp:lastModifiedBy>
  <cp:revision>4</cp:revision>
  <dcterms:created xsi:type="dcterms:W3CDTF">2023-01-26T06:37:14Z</dcterms:created>
  <dcterms:modified xsi:type="dcterms:W3CDTF">2023-01-26T07:07:16Z</dcterms:modified>
</cp:coreProperties>
</file>