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9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35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4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9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5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3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94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2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6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8559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27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5682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49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A45D7-2853-48BC-BB10-0AEF53380EA8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1BF2838-6489-4ACF-A8BC-A51907B41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3889" y="2404534"/>
            <a:ext cx="8187396" cy="1646299"/>
          </a:xfrm>
        </p:spPr>
        <p:txBody>
          <a:bodyPr/>
          <a:lstStyle/>
          <a:p>
            <a:br>
              <a:rPr lang="hy-AM" dirty="0"/>
            </a:br>
            <a:r>
              <a:rPr lang="hy-AM" dirty="0"/>
              <a:t>Լավ է լինել հետևորդ, քան առաջնորդ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7904219" cy="1096899"/>
          </a:xfrm>
        </p:spPr>
        <p:txBody>
          <a:bodyPr>
            <a:normAutofit/>
          </a:bodyPr>
          <a:lstStyle/>
          <a:p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Համագործակցային նախագիծ՝  «Քննարկում ենք․․․․․․․»</a:t>
            </a:r>
          </a:p>
          <a:p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5359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839789"/>
            <a:ext cx="8596668" cy="1320800"/>
          </a:xfrm>
        </p:spPr>
        <p:txBody>
          <a:bodyPr/>
          <a:lstStyle/>
          <a:p>
            <a:r>
              <a:rPr lang="hy-AM" dirty="0"/>
              <a:t>Մասնակիցներ՝</a:t>
            </a:r>
            <a:br>
              <a:rPr lang="hy-AM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/>
              <a:t>Նախաձեռնող խումբ՝ Գոհար Իսկանդարյանի ջոկատի սովորողներ, </a:t>
            </a:r>
          </a:p>
          <a:p>
            <a:r>
              <a:rPr lang="hy-AM" sz="2400" dirty="0"/>
              <a:t> այլ ջոկատի սովորողներ,</a:t>
            </a:r>
          </a:p>
          <a:p>
            <a:r>
              <a:rPr lang="hy-AM" sz="2400" dirty="0"/>
              <a:t>դասավանդողներ,</a:t>
            </a:r>
          </a:p>
          <a:p>
            <a:r>
              <a:rPr lang="hy-AM" sz="2400" dirty="0"/>
              <a:t>ցանկացողներ</a:t>
            </a:r>
          </a:p>
        </p:txBody>
      </p:sp>
    </p:spTree>
    <p:extLst>
      <p:ext uri="{BB962C8B-B14F-4D97-AF65-F5344CB8AC3E}">
        <p14:creationId xmlns:p14="http://schemas.microsoft.com/office/powerpoint/2010/main" val="833292123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894734"/>
            <a:ext cx="8596668" cy="1035665"/>
          </a:xfrm>
        </p:spPr>
        <p:txBody>
          <a:bodyPr/>
          <a:lstStyle/>
          <a:p>
            <a:r>
              <a:rPr lang="hy-AM" dirty="0"/>
              <a:t>Էթիկայի կանոնները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212258"/>
            <a:ext cx="8596668" cy="3829104"/>
          </a:xfrm>
        </p:spPr>
        <p:txBody>
          <a:bodyPr>
            <a:normAutofit/>
          </a:bodyPr>
          <a:lstStyle/>
          <a:p>
            <a:r>
              <a:rPr lang="hy-AM" sz="2200" dirty="0"/>
              <a:t>Փոխադարձ հարգանք միմյանց նկատմամբ</a:t>
            </a:r>
          </a:p>
          <a:p>
            <a:r>
              <a:rPr lang="hy-AM" sz="2200" dirty="0"/>
              <a:t>Հարգալից վերաբերմունք կարծիք հայտնողի, վարողի իրավունքների նկատմամբ</a:t>
            </a:r>
          </a:p>
          <a:p>
            <a:r>
              <a:rPr lang="hy-AM" sz="2200" dirty="0"/>
              <a:t>Ձեռք բարձրացնել կարծիք հայտնելու համար</a:t>
            </a:r>
          </a:p>
          <a:p>
            <a:r>
              <a:rPr lang="hy-AM" sz="2200" dirty="0"/>
              <a:t>Ուրիշի կարծիքը լսել ուշադիր, չընդհատել</a:t>
            </a:r>
          </a:p>
          <a:p>
            <a:r>
              <a:rPr lang="hy-AM" sz="2200" dirty="0"/>
              <a:t>Չվիրավորել միմյանց տեսակետի հետ համամիտ չլինելու դեպքում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3950502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875070"/>
            <a:ext cx="8596668" cy="1055329"/>
          </a:xfrm>
        </p:spPr>
        <p:txBody>
          <a:bodyPr/>
          <a:lstStyle/>
          <a:p>
            <a:r>
              <a:rPr lang="hy-AM" dirty="0"/>
              <a:t>Ի՞նչ է քննարկումը, ի՞նչ է բանավեճը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727504"/>
          </a:xfrm>
        </p:spPr>
        <p:txBody>
          <a:bodyPr>
            <a:noAutofit/>
          </a:bodyPr>
          <a:lstStyle/>
          <a:p>
            <a:r>
              <a:rPr lang="hy-AM" sz="2200" dirty="0"/>
              <a:t>Քննարկումն ու բանավեճը միմյանցից որոշակի կետերով տարբերվում են։ </a:t>
            </a:r>
          </a:p>
          <a:p>
            <a:r>
              <a:rPr lang="hy-AM" sz="2200" dirty="0"/>
              <a:t>Ընդհանրապես, եթե ինչ-որ մեկը մի կարծիք է հայտնում, ապա կարող են լինել կողմ և դեմ արտահայտվողներ։</a:t>
            </a:r>
          </a:p>
          <a:p>
            <a:r>
              <a:rPr lang="hy-AM" sz="2200" dirty="0"/>
              <a:t>Քննարկումը տարբերվում է բանավեճից նրանով, որ քննարկման դեպքում, մարդիկ կարող են գալ նույն հայտարարին, այսինքն, համաձայնել մի կարծիքի շուրջ, որը հնչել է մի մասնակցի կողմից։</a:t>
            </a:r>
          </a:p>
          <a:p>
            <a:r>
              <a:rPr lang="hy-AM" sz="2200" dirty="0"/>
              <a:t>Սակայն բանավեճի ժամանակ այդպես չի կարող լինել, քանի որ այն «վեճ է», հետևաբար, հստակ երկու բևեռ է լինելու՝ կողմ և դեմ։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01689096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Քննարկման նպատակը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78634"/>
            <a:ext cx="8596668" cy="6485206"/>
          </a:xfrm>
        </p:spPr>
        <p:txBody>
          <a:bodyPr>
            <a:normAutofit/>
          </a:bodyPr>
          <a:lstStyle/>
          <a:p>
            <a:r>
              <a:rPr lang="hy-AM" sz="2000" dirty="0"/>
              <a:t>Քննարկման նպատակն է պարզել, թե սովորողները, մասնակիցները ինչ կարծիք ունեն թեմայի վերաբերյալ։</a:t>
            </a:r>
          </a:p>
          <a:p>
            <a:r>
              <a:rPr lang="hy-AM" sz="2000" dirty="0"/>
              <a:t>Իհարկե, առաջնորդի դերը շատ դժվար է, սակայն առանցքային է, հետևաբար, քննարկման ժամանակ, վստահորեն կլինեն մարդիկ, ովքեր համաձայն են «առաջնորդ» թեզի հետ։</a:t>
            </a:r>
          </a:p>
          <a:p>
            <a:r>
              <a:rPr lang="hy-AM" sz="2000" dirty="0"/>
              <a:t>Հետևորդը նույնպես կարևոր դեր է․ չէ՞ որ առանց հետևորդ չկա առաջնորդ։ Միմյանց հետ փոխկապակցված թեզեր են։ Հետևորդից շատ բան է կախված՝ որոշումը, հետագա քայլերը։</a:t>
            </a:r>
          </a:p>
          <a:p>
            <a:r>
              <a:rPr lang="hy-AM" sz="2000" dirty="0"/>
              <a:t>Այս ամենով հանդերձ, մենք հստակ նպատակ ունենք պարզելու, թե մեր սովորողները կարողանո՞ւմ են հստակ միտք կամ կարծիք արտահայտել, պաշտպանել այն փաստերով և ինքնաարտահայտվել։</a:t>
            </a:r>
          </a:p>
          <a:p>
            <a:r>
              <a:rPr lang="hy-AM" sz="2000" b="0" i="0" dirty="0">
                <a:solidFill>
                  <a:srgbClr val="111111"/>
                </a:solidFill>
                <a:effectLst/>
                <a:latin typeface="Lato" panose="020F0502020204030203" pitchFamily="34" charset="0"/>
              </a:rPr>
              <a:t>Հաղորդակցման հմտությունների զարգացում:</a:t>
            </a:r>
            <a:br>
              <a:rPr lang="hy-AM" sz="2000" dirty="0"/>
            </a:br>
            <a:r>
              <a:rPr lang="hy-AM" sz="2000" b="0" i="0" dirty="0">
                <a:solidFill>
                  <a:srgbClr val="111111"/>
                </a:solidFill>
                <a:effectLst/>
                <a:latin typeface="Lato" panose="020F0502020204030203" pitchFamily="34" charset="0"/>
              </a:rPr>
              <a:t>Պարզ արտահայտվելու, վիճաբանելու և տեսակետը պաշտպանելու, հարցեր ձևակերպելու ունակություն։</a:t>
            </a:r>
            <a:br>
              <a:rPr lang="hy-AM" sz="2000" dirty="0"/>
            </a:br>
            <a:r>
              <a:rPr lang="hy-AM" sz="2000" b="0" i="0" dirty="0">
                <a:solidFill>
                  <a:srgbClr val="111111"/>
                </a:solidFill>
                <a:effectLst/>
                <a:latin typeface="Lato" panose="020F0502020204030203" pitchFamily="34" charset="0"/>
              </a:rPr>
              <a:t>Ինտելեկտուալ և ստեղծագործական ունակությունների զարգացում: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6925742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76748"/>
            <a:ext cx="8596668" cy="1153652"/>
          </a:xfrm>
        </p:spPr>
        <p:txBody>
          <a:bodyPr>
            <a:normAutofit/>
          </a:bodyPr>
          <a:lstStyle/>
          <a:p>
            <a:r>
              <a:rPr lang="hy-AM" dirty="0"/>
              <a:t>Հետաքրքիր հարց		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/>
          </a:bodyPr>
          <a:lstStyle/>
          <a:p>
            <a:r>
              <a:rPr lang="hy-AM" sz="2000" dirty="0"/>
              <a:t>Առաջնորդը պետք է առաջնորդվի սեփական կարծիքով ու միաժամանակ խմբի կարծիքով, սակայն ինքնուրույն որոշումներ ընդունելու իրավունք չունի։ Որոշումներ ընդունելուց առաջ, նա պետք է լսի իր խմբին։</a:t>
            </a:r>
          </a:p>
          <a:p>
            <a:r>
              <a:rPr lang="hy-AM" sz="2000" dirty="0"/>
              <a:t>Իսկ հետևորդը, ընդհակառակը, ինչ-որ կարծիք հայտնելիս, այդ քայլին գնալիս պետք է սեփական դիրքորոշմամբ առաջնորդվի, այսինքն, պետք է լինի ինքնուրույն իր քայլերում, ի տարբերություն առաջնորդի, ով պետք է հաշվի առնի հետևորդների շահերը և առաջնորդվի նրանց կարծիքների հիման վրա։</a:t>
            </a:r>
          </a:p>
          <a:p>
            <a:r>
              <a:rPr lang="hy-AM" sz="2000" dirty="0">
                <a:solidFill>
                  <a:srgbClr val="FF0000"/>
                </a:solidFill>
              </a:rPr>
              <a:t>Ճի՞շտ եք համարում հետևյալ միտքը։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06088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748" y="835742"/>
            <a:ext cx="8497253" cy="1094657"/>
          </a:xfrm>
        </p:spPr>
        <p:txBody>
          <a:bodyPr/>
          <a:lstStyle/>
          <a:p>
            <a:r>
              <a:rPr lang="hy-AM" dirty="0"/>
              <a:t>Քննարկման առաջին մաս	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748" y="1930399"/>
            <a:ext cx="8497254" cy="4110964"/>
          </a:xfrm>
        </p:spPr>
        <p:txBody>
          <a:bodyPr>
            <a:normAutofit/>
          </a:bodyPr>
          <a:lstStyle/>
          <a:p>
            <a:r>
              <a:rPr lang="hy-AM" sz="2000" dirty="0"/>
              <a:t>Առաջնորդը մի կերպար է, ով համախմբում է տարատեսակ մարդկանց, նրանց կարծիքները, որոշումներն ու տեսակետները։ Նա կերպար է, ով կարողանում է խմբին առաջնորդել և ունի դրա համար անհրաժեշտ վերաբերմունք, վարվելակերպ, վստահություն խմբի կողմից։ Առաջնորդը պետք է առաջնորդի, սակայն, միաժամանակ պետք է հաշվի առնի հետևորդների կարծիքը։ </a:t>
            </a:r>
          </a:p>
          <a:p>
            <a:r>
              <a:rPr lang="hy-AM" sz="2000" dirty="0"/>
              <a:t>Հետևորդներն էլ պետք է առաջնորդվեն միմիայն իրենց կարծիքներով, գաղափարներով, սեփական դիրքորոշումներով, քանի որ նրանց կարծիքից շատ բան է կախված լինելու։ Եթե հետևորդը իր սեփական տեսակետն է արտահայտում հարցի շուրջ, ապա վստահորեն, այն օգնում է առաջնորդին ավելի ճիշտ կարծիք կազմել՝ հաշվի առնելով ամեն մանրուք։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140049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910" y="1061883"/>
            <a:ext cx="8448092" cy="1098705"/>
          </a:xfrm>
        </p:spPr>
        <p:txBody>
          <a:bodyPr>
            <a:noAutofit/>
          </a:bodyPr>
          <a:lstStyle/>
          <a:p>
            <a:r>
              <a:rPr lang="hy-AM" dirty="0"/>
              <a:t>Առարկություն հարցի վերաբերյալ</a:t>
            </a:r>
            <a:br>
              <a:rPr lang="hy-AM" dirty="0"/>
            </a:br>
            <a:r>
              <a:rPr lang="hy-AM" dirty="0"/>
              <a:t>	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/>
              <a:t>Լինում են դեպքեր, երբ առաջնորդն ավելի խելացի, պիտանի որոշում է կայացնում, բայց իր խումբը առաջնորդվելով միմիայն իր որոշմամբ, սխալ ուղղություն է տալիս։ Այդպիսի դեպքեր, անշուշտ, բոլորս էլ տեսել ենք, լսել ենք։</a:t>
            </a:r>
          </a:p>
          <a:p>
            <a:r>
              <a:rPr lang="hy-AM" sz="2400" dirty="0">
                <a:solidFill>
                  <a:srgbClr val="FF0000"/>
                </a:solidFill>
              </a:rPr>
              <a:t> Նման դեպքում ի՞նչ քայլեր պետք է ձեռնարկի, որպեսզի խմբին ճիշտ ուղղությամբ տանի։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387556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58762"/>
            <a:ext cx="8596668" cy="1192980"/>
          </a:xfrm>
        </p:spPr>
        <p:txBody>
          <a:bodyPr/>
          <a:lstStyle/>
          <a:p>
            <a:r>
              <a:rPr lang="hy-AM" dirty="0"/>
              <a:t>Առաջնորդի հատկանիշները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24000"/>
            <a:ext cx="8477589" cy="4862732"/>
          </a:xfrm>
        </p:spPr>
        <p:txBody>
          <a:bodyPr>
            <a:noAutofit/>
          </a:bodyPr>
          <a:lstStyle/>
          <a:p>
            <a:r>
              <a:rPr lang="hy-AM" sz="1900" dirty="0"/>
              <a:t>Առաջնորդը պետք է լինի վստահ՝ իր բոլոր նպաստավոր քայլերում։ Նա պատասխանատու է ոչ միայն իր, այլև ամբողջ խմբի համար։</a:t>
            </a:r>
          </a:p>
          <a:p>
            <a:r>
              <a:rPr lang="hy-AM" sz="1900" dirty="0"/>
              <a:t>Պետք է լինի խելացի, տրամաբանող։ Առաջնորդը պետք է ունենա վստահություն իր խմբի կողմից։</a:t>
            </a:r>
          </a:p>
          <a:p>
            <a:r>
              <a:rPr lang="hy-AM" sz="1900" dirty="0"/>
              <a:t>Հաշվի առնի ամեն մեկի կարծիքը, եթե խումբը համեմատաբար փոքր է։</a:t>
            </a:r>
          </a:p>
          <a:p>
            <a:r>
              <a:rPr lang="hy-AM" sz="1900" dirty="0"/>
              <a:t>Պետք է լինի վճռող, այսինքն ինչ-որ միտք, լինի դա սեփականը, լինի դա խմբինը, պետք է պաշտպանի մինչև վերջ՝ բոլոր հնարավոր միջոցներով, փաստերով։</a:t>
            </a:r>
          </a:p>
          <a:p>
            <a:r>
              <a:rPr lang="hy-AM" sz="1900" dirty="0"/>
              <a:t>Չպետք է լինի հանձնվող, քանի որ հանձնվելով, նա գցում է ոչ միայն իր, այլև խմբի հեղինակությունը, ու ոչ միայն դա։ </a:t>
            </a:r>
          </a:p>
          <a:p>
            <a:r>
              <a:rPr lang="hy-AM" sz="1900" dirty="0"/>
              <a:t>Առաջնորդը պետք է նաև վստահ լինի իր պատասխանի ճշգրտությանը, հիմնավորի պատասխանի լիարժեքությունը, փաստերով ապացուցի։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47440835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21109"/>
            <a:ext cx="8596668" cy="6146977"/>
          </a:xfrm>
        </p:spPr>
        <p:txBody>
          <a:bodyPr/>
          <a:lstStyle/>
          <a:p>
            <a:r>
              <a:rPr lang="hy-AM" dirty="0"/>
              <a:t>Հետևորդի հատկանիշները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76515"/>
            <a:ext cx="8596668" cy="4960376"/>
          </a:xfrm>
        </p:spPr>
        <p:txBody>
          <a:bodyPr>
            <a:noAutofit/>
          </a:bodyPr>
          <a:lstStyle/>
          <a:p>
            <a:r>
              <a:rPr lang="hy-AM" sz="1900" dirty="0"/>
              <a:t>Հետևորդը պետք է լինի ինքնուրույն, վստահ, նախաձեռնող։</a:t>
            </a:r>
          </a:p>
          <a:p>
            <a:r>
              <a:rPr lang="hy-AM" sz="1900" dirty="0"/>
              <a:t>Հետևորդը պետք է պատրաստ լինի գնալ իր առաջնորդի հետևից, լինի դա վատ դեպքերում, թե լավ։ Եթե հետևորդը իր առաջնորդին վստահում է, ապա նա պետք է գնա իր ղեկավարած ճանապարհով մինչև վերջ։</a:t>
            </a:r>
          </a:p>
          <a:p>
            <a:r>
              <a:rPr lang="hy-AM" sz="1900" dirty="0"/>
              <a:t>Հետևորդը պետք է լինի զուսպ այն դեպքերում, երբ նրանց չի ուղղված հարցը։</a:t>
            </a:r>
          </a:p>
          <a:p>
            <a:r>
              <a:rPr lang="hy-AM" sz="1900" dirty="0"/>
              <a:t>Հետևորդը, ինչպես առաջնորդը, պետք է տիրապետի էթիկայի կանոններին։</a:t>
            </a:r>
          </a:p>
          <a:p>
            <a:r>
              <a:rPr lang="hy-AM" sz="1900" dirty="0"/>
              <a:t>Վստահորեն, պետք է ասել, որ հետևորդը պետք է լինի վճռական և ինչ-որ կարծիք հայտնելիս, կարողանա պաշտպանել այն։</a:t>
            </a:r>
          </a:p>
          <a:p>
            <a:r>
              <a:rPr lang="hy-AM" sz="1900" dirty="0"/>
              <a:t>Հետևորդը առաջնորդ ընտրելիս պետք է լինի վստահ։ Եվ նա բոլոր իրավունքներն ունի դառնալ առաջնորդ, եթե վաստակում է խմբի վստահությունը։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8107653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993058"/>
            <a:ext cx="8596668" cy="937341"/>
          </a:xfrm>
        </p:spPr>
        <p:txBody>
          <a:bodyPr/>
          <a:lstStyle/>
          <a:p>
            <a:r>
              <a:rPr lang="hy-AM" dirty="0"/>
              <a:t>Հարցեր	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hy-AM" sz="2000" dirty="0"/>
              <a:t>Այսքանից հետո ավելի լավ է լինել հետևո՞րդ, թե՞ առաջնորդ։</a:t>
            </a:r>
          </a:p>
          <a:p>
            <a:pPr fontAlgn="base"/>
            <a:r>
              <a:rPr lang="hy-AM" sz="2000" dirty="0"/>
              <a:t>Փոխվե՞ց Ձեր կարծիքը քննարկումից հետո։</a:t>
            </a:r>
          </a:p>
          <a:p>
            <a:pPr fontAlgn="base"/>
            <a:r>
              <a:rPr lang="hy-AM" sz="2000" dirty="0"/>
              <a:t>Արդյոք հետևորդը կարող է ստիպել առաջնորդին փոխել որոշումը, կարծիքը։</a:t>
            </a:r>
          </a:p>
          <a:p>
            <a:pPr fontAlgn="base"/>
            <a:r>
              <a:rPr lang="hy-AM" sz="2000" dirty="0"/>
              <a:t>Երբևէ զգացե՞լ եք Ձեզ առաջնորդի դերում, երբ Ձեր ամեն քայլը պայմանավորված էր ամբողջ խմբի շահով, ոչ թե միայն Ձեր անձնական։</a:t>
            </a:r>
          </a:p>
          <a:p>
            <a:pPr fontAlgn="base"/>
            <a:r>
              <a:rPr lang="hy-AM" sz="2000" dirty="0"/>
              <a:t>Ինչպե՞ս դառնալ առաջնորդ և ինչպե՞ս վաստակել վստահություն ու հեղինակություն հետևորդների մեջ։</a:t>
            </a:r>
          </a:p>
          <a:p>
            <a:pPr fontAlgn="base"/>
            <a:r>
              <a:rPr lang="hy-AM" sz="2000" dirty="0"/>
              <a:t>Արդյոք լա՞վ է լինել առաջնորդ, ինչո՞ւ են առաջնորդները ամենաշատը ենթարկվում քննադատությունների։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712474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716" y="2054942"/>
            <a:ext cx="8202287" cy="1995894"/>
          </a:xfrm>
        </p:spPr>
        <p:txBody>
          <a:bodyPr/>
          <a:lstStyle/>
          <a:p>
            <a:pPr algn="ctr"/>
            <a:r>
              <a:rPr lang="hy-AM" dirty="0"/>
              <a:t>Շնորհակալություն․․․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40435" y="4050836"/>
            <a:ext cx="4116984" cy="1150432"/>
          </a:xfrm>
        </p:spPr>
        <p:txBody>
          <a:bodyPr>
            <a:noAutofit/>
          </a:bodyPr>
          <a:lstStyle/>
          <a:p>
            <a:r>
              <a:rPr lang="hy-AM" sz="2000" i="1" dirty="0">
                <a:solidFill>
                  <a:schemeClr val="tx1"/>
                </a:solidFill>
                <a:latin typeface="Sylfaen" panose="010A0502050306030303" pitchFamily="18" charset="0"/>
              </a:rPr>
              <a:t>Համագործակցային նախագիծ Սոֆյա Այվազյանի հետ</a:t>
            </a:r>
            <a:endParaRPr lang="en-US" sz="2000" i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0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893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Lato</vt:lpstr>
      <vt:lpstr>Sylfaen</vt:lpstr>
      <vt:lpstr>Trebuchet MS</vt:lpstr>
      <vt:lpstr>Wingdings 3</vt:lpstr>
      <vt:lpstr>Аспект</vt:lpstr>
      <vt:lpstr> Լավ է լինել հետևորդ, քան առաջնորդ</vt:lpstr>
      <vt:lpstr>Մասնակիցներ՝ </vt:lpstr>
      <vt:lpstr>Էթիկայի կանոնները</vt:lpstr>
      <vt:lpstr>Ի՞նչ է քննարկումը, ի՞նչ է բանավեճը</vt:lpstr>
      <vt:lpstr>Քննարկման նպատակը</vt:lpstr>
      <vt:lpstr>Հետաքրքիր հարց  </vt:lpstr>
      <vt:lpstr>Քննարկման առաջին մաս </vt:lpstr>
      <vt:lpstr>Առարկություն հարցի վերաբերյալ  </vt:lpstr>
      <vt:lpstr>Առաջնորդի հատկանիշները</vt:lpstr>
      <vt:lpstr>Հետևորդի հատկանիշները</vt:lpstr>
      <vt:lpstr>Հարցեր </vt:lpstr>
      <vt:lpstr>Շնորհակալություն․․․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«Լավ է լինել հետևո՞րդ, քան առաջնորդ»</dc:title>
  <dc:creator>David Muradyan</dc:creator>
  <cp:lastModifiedBy>Tatev Grigoryan</cp:lastModifiedBy>
  <cp:revision>13</cp:revision>
  <dcterms:created xsi:type="dcterms:W3CDTF">2023-01-14T09:43:41Z</dcterms:created>
  <dcterms:modified xsi:type="dcterms:W3CDTF">2023-01-15T17:30:17Z</dcterms:modified>
</cp:coreProperties>
</file>