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3CC52E-1F8C-4E30-A092-A25107BA635D}" v="77" dt="2023-04-15T14:55:56.207"/>
    <p1510:client id="{7751D757-D9D6-404F-B4C4-61A1C739B6F7}" v="304" dt="2023-04-15T16:04:09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66" d="100"/>
          <a:sy n="66" d="100"/>
        </p:scale>
        <p:origin x="5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10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8199-C6CF-4DFF-A750-435F06C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D5EB-F993-411F-9DBA-971321FC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D216-27F9-4078-8349-ABC9F614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8A8-FBA7-4F25-ADEA-AF346495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09F8-5897-4724-8FA6-3EFDE8F2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62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0F0C-7BA8-490D-B4C9-CCE145DC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1709738"/>
            <a:ext cx="9143999" cy="3050523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90E61-B837-4BE4-9BC7-6AF706BCC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6" y="4902488"/>
            <a:ext cx="9143999" cy="985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2E15F-E46D-44C6-9FB9-07B0BC54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6955-3667-4857-B35A-9E12F798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B309-D15E-4FA1-9B8D-8C1F3B56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5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19AB-91F9-4F80-9B5D-2E6FE925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F334-D0CF-4DFD-BAA9-3ECD639B1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7362" y="2227809"/>
            <a:ext cx="4942438" cy="3949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E0B5D-4613-4DA7-BA20-58B19BE8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7809"/>
            <a:ext cx="4855265" cy="3949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11AB-0603-424D-BC42-0CEAB356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AA2AC-0C5F-4835-BE47-D780C298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C54C0-DFDA-4778-9EE8-5E5C30E0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7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3603-5B09-4916-8324-A6BDAB4E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365125"/>
            <a:ext cx="99427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073C-C15B-4218-9B84-67589551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5" y="1681163"/>
            <a:ext cx="4912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16D27-36F6-440B-A9BE-8B9499047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726" y="2505075"/>
            <a:ext cx="491284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010D-7AC4-4A70-A211-6A2927411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8552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E85B5-3350-49A4-86A1-E5DAED491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8552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E874-D08B-4D81-B82D-5DF242E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174067-0FFA-41C3-A3A6-E8907CC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47985-FBC0-4118-8877-2E327F63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0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0282-3DE7-4AB9-83AC-AFEDD22A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436C-706A-443F-86CD-4444C828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53292-7EA5-45D0-957F-636A44FC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6F59D-34BB-462C-B506-040B9E98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55245-AB52-41B4-9B28-55E6527D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B8AE-58B0-4FDF-8430-9D8D3DD5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4D91-8619-43C1-841B-B5F47DE0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4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660-DF93-4947-B93F-BF118D3B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457200"/>
            <a:ext cx="36872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292E-B3E1-4FD6-A7FA-C165BAC2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844277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0ECC-817B-4A71-AFB5-FC60A2BC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253343"/>
            <a:ext cx="3687298" cy="361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8E0B-6135-4F59-A35A-2CA1A8BA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DEF36-4037-4E6D-988F-CC8E3F1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C0D2D-D878-4723-A002-5A601EFB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21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59D5-B8A1-4C9C-A61F-E082A44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720433"/>
            <a:ext cx="3687298" cy="1587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B4F5F-E6E7-45C3-B35C-80F81FB1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8277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33AB7-4F8E-4A9F-AC15-89E6A6E0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449286"/>
            <a:ext cx="3687298" cy="3419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B526-866D-4E11-A7F9-081BD4ED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8BF8-E962-4367-8495-62438FDD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0AE1-C97D-4E6C-9DB2-B2904C2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6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9E81-5CFF-4A28-B9C8-5D54E51D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A4CC8-DCB0-4E94-98A7-236E3D18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F802-21C2-44B2-A419-55469D82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B709-08FF-4C4A-8670-4CCA9146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95375-1CC8-4950-8439-877451C42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5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8BDF0-A155-454D-B3E2-AD15D0905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73242" y="827313"/>
            <a:ext cx="2280557" cy="506185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44E0D-96EC-4B35-BA5C-5DAFCC72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7313"/>
            <a:ext cx="8115300" cy="506185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DC4E-9FB1-439F-B0FB-47F47B34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E406-061A-4440-BA75-3B684FC8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93CF-F5F3-4897-A51E-47D577FD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1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2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16" r:id="rId6"/>
    <p:sldLayoutId id="2147483712" r:id="rId7"/>
    <p:sldLayoutId id="2147483713" r:id="rId8"/>
    <p:sldLayoutId id="2147483714" r:id="rId9"/>
    <p:sldLayoutId id="2147483715" r:id="rId10"/>
    <p:sldLayoutId id="2147483717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t.am/hy/courts/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lis.am/documentview.aspx?docid=11953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t.am/hy/about-president" TargetMode="External"/><Relationship Id="rId2" Type="http://schemas.openxmlformats.org/officeDocument/2006/relationships/hyperlink" Target="https://infocom.am/hy/Infotags/infotag?i=39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infocom.am/hy/Infotags/infotag?i=39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court.am/hy/authorization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t.am/hy/about-counci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t.am/hy/about-council" TargetMode="External"/><Relationship Id="rId7" Type="http://schemas.openxmlformats.org/officeDocument/2006/relationships/hyperlink" Target="https://court.am/hy/department" TargetMode="External"/><Relationship Id="rId2" Type="http://schemas.openxmlformats.org/officeDocument/2006/relationships/hyperlink" Target="https://court.am/hy/courts/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urt.am/hy/courts/6" TargetMode="External"/><Relationship Id="rId5" Type="http://schemas.openxmlformats.org/officeDocument/2006/relationships/hyperlink" Target="https://www.arlis.am/documentview.aspx?docid=119531" TargetMode="External"/><Relationship Id="rId4" Type="http://schemas.openxmlformats.org/officeDocument/2006/relationships/hyperlink" Target="https://infocom.am/hy/Infotags/infotag?i=399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9F2BB15-E956-4E1B-8856-E58CE383D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8479" y="3423023"/>
            <a:ext cx="10136626" cy="1607655"/>
          </a:xfrm>
        </p:spPr>
        <p:txBody>
          <a:bodyPr anchor="b">
            <a:normAutofit/>
          </a:bodyPr>
          <a:lstStyle/>
          <a:p>
            <a:r>
              <a:rPr lang="ru-RU" sz="4000" dirty="0">
                <a:latin typeface="Trebuchet MS"/>
                <a:cs typeface="Calibri Light"/>
              </a:rPr>
              <a:t>Առաջին ատյանի ընդհանուր իրավասության դատարան</a:t>
            </a:r>
            <a:endParaRPr lang="ru-RU" sz="4000" dirty="0">
              <a:latin typeface="Trebuchet MS"/>
              <a:cs typeface="Angsana New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8479" y="5139354"/>
            <a:ext cx="7884245" cy="67221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hy-AM" dirty="0">
                <a:latin typeface="Trebuchet MS"/>
                <a:cs typeface="Calibri"/>
              </a:rPr>
              <a:t>Աշխատանքի ներկայացում</a:t>
            </a:r>
            <a:r>
              <a:rPr lang="ru-RU" dirty="0">
                <a:latin typeface="Trebuchet MS"/>
                <a:cs typeface="Calibri"/>
              </a:rPr>
              <a:t> իրավունքի դասաժամի շրջանակներում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1D6B41-589D-4DD8-9A1B-34C4CF076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099" y="-3511"/>
            <a:ext cx="348387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4DE5AE7-857F-451C-9109-8E769DD8B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6795" y="-3512"/>
            <a:ext cx="3483870" cy="3428999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9242FD-4377-490B-A131-331BA6EA4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5919" y="-3511"/>
            <a:ext cx="5300106" cy="3428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76AC421C-8447-4E11-9EA2-4BB7FEBFA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5345257" y="-7746"/>
            <a:ext cx="3428999" cy="3432538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980D2B-D97E-43D6-BC44-888BC8C79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6026" y="-3511"/>
            <a:ext cx="3417366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3A67864-A19B-4023-B8C3-DAA4CC696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777491" y="-8442"/>
            <a:ext cx="3414434" cy="3434004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F4C1B-8307-8292-695B-5F61E7A6CBE4}"/>
              </a:ext>
            </a:extLst>
          </p:cNvPr>
          <p:cNvSpPr txBox="1"/>
          <p:nvPr/>
        </p:nvSpPr>
        <p:spPr>
          <a:xfrm>
            <a:off x="8299076" y="6225988"/>
            <a:ext cx="37853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i="1" u="sng" dirty="0">
                <a:latin typeface="Trebuchet MS"/>
              </a:rPr>
              <a:t>Ներկայացնող՝ Դավիթ Մուրադյան​</a:t>
            </a:r>
            <a:endParaRPr lang="ru-RU" i="1" u="sng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7235A-1934-EBD2-EB84-C9815CBA2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810" y="981312"/>
            <a:ext cx="9950103" cy="653411"/>
          </a:xfrm>
        </p:spPr>
        <p:txBody>
          <a:bodyPr/>
          <a:lstStyle/>
          <a:p>
            <a:r>
              <a:rPr lang="ru-RU" sz="3600" dirty="0">
                <a:latin typeface="Trebuchet MS"/>
              </a:rPr>
              <a:t>Ընդհանուր իրավասության դատարան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C267BB-E515-5DDC-A3ED-453EF17F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810" y="2244933"/>
            <a:ext cx="9950103" cy="363175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000" dirty="0">
                <a:highlight>
                  <a:srgbClr val="F9F9F9"/>
                </a:highlight>
                <a:latin typeface="Trebuchet MS"/>
                <a:ea typeface="+mn-lt"/>
                <a:cs typeface="+mn-lt"/>
              </a:rPr>
              <a:t>Հայաստանի Հանրապետության եռաստիճան դատական համակարգի </a:t>
            </a:r>
            <a:r>
              <a:rPr lang="ru-RU" sz="2000" b="1" dirty="0">
                <a:highlight>
                  <a:srgbClr val="F9F9F9"/>
                </a:highlight>
                <a:latin typeface="Trebuchet MS"/>
                <a:ea typeface="+mn-lt"/>
                <a:cs typeface="+mn-lt"/>
              </a:rPr>
              <a:t>առաջին օղակը</a:t>
            </a:r>
            <a:r>
              <a:rPr lang="ru-RU" sz="2000" dirty="0">
                <a:highlight>
                  <a:srgbClr val="F9F9F9"/>
                </a:highlight>
                <a:latin typeface="Trebuchet MS"/>
                <a:ea typeface="+mn-lt"/>
                <a:cs typeface="+mn-lt"/>
              </a:rPr>
              <a:t> Առաջին ատյանի ընդհանուր իրավասության դատարաններն են։</a:t>
            </a:r>
            <a:endParaRPr lang="ru-RU" sz="2000" dirty="0">
              <a:latin typeface="Trebuchet MS"/>
            </a:endParaRPr>
          </a:p>
          <a:p>
            <a:r>
              <a:rPr lang="ru-RU" sz="2000" dirty="0">
                <a:highlight>
                  <a:srgbClr val="F9F9F9"/>
                </a:highlight>
                <a:latin typeface="Trebuchet MS"/>
                <a:ea typeface="+mn-lt"/>
                <a:cs typeface="+mn-lt"/>
              </a:rPr>
              <a:t>Ընդհանուր իրավասության դատարանները ՀՀ-ում 10-ն են՝ Երևանի, Արագածոտնի, Արարատի և Վայոց ձորի, Արմավիրի, Գեղարքունիքի, Լոռու, Կոտայքի, Շիրակի, Սյունիքի, Տավուշի մարզերի դատարանները։ </a:t>
            </a:r>
            <a:endParaRPr lang="ru-RU" sz="2000" dirty="0">
              <a:latin typeface="Trebuchet MS"/>
              <a:ea typeface="+mn-lt"/>
              <a:cs typeface="+mn-lt"/>
            </a:endParaRPr>
          </a:p>
          <a:p>
            <a:r>
              <a:rPr lang="ru-RU" sz="2000" dirty="0">
                <a:highlight>
                  <a:srgbClr val="F9F9F9"/>
                </a:highlight>
                <a:latin typeface="Trebuchet MS"/>
                <a:ea typeface="+mn-lt"/>
                <a:cs typeface="+mn-lt"/>
              </a:rPr>
              <a:t>Դրանցից յուրաքանչյուրն իր հերթին ունի նստավայրեր քաղաքի և մարզի տարբեր շրջաններում։ Մարզերում նստավայրերի քանակը 3-ից 6-ի սահմաններում է, իսկ Երևանում դրանց թիվը 8-ն է։</a:t>
            </a:r>
            <a:endParaRPr lang="ru-RU" sz="2000" dirty="0">
              <a:latin typeface="Trebuchet MS"/>
            </a:endParaRPr>
          </a:p>
          <a:p>
            <a:endParaRPr lang="ru-RU" sz="3600" dirty="0"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78362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8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FDE3B669-D0C6-43C4-9D0E-ED152B12D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id="{C6D1572E-35F2-4C21-AA69-B57A24824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149662"/>
            <a:ext cx="12192000" cy="17083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8C2EEC-A50A-7D31-0D8D-58E1E5C46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058" y="410762"/>
            <a:ext cx="8931861" cy="54424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b="1" kern="1200" dirty="0" err="1">
                <a:effectLst/>
                <a:latin typeface="Trebuchet MS"/>
              </a:rPr>
              <a:t>Դատական</a:t>
            </a:r>
            <a:r>
              <a:rPr lang="en-US" sz="3600" b="1" kern="1200" dirty="0">
                <a:effectLst/>
                <a:latin typeface="Trebuchet MS"/>
              </a:rPr>
              <a:t> </a:t>
            </a:r>
            <a:r>
              <a:rPr lang="en-US" sz="3600" b="1" kern="1200" dirty="0" err="1">
                <a:effectLst/>
                <a:latin typeface="Trebuchet MS"/>
              </a:rPr>
              <a:t>դեպարտամենտի</a:t>
            </a:r>
            <a:r>
              <a:rPr lang="en-US" sz="3600" b="1" kern="1200" dirty="0">
                <a:effectLst/>
                <a:latin typeface="Trebuchet MS"/>
              </a:rPr>
              <a:t> </a:t>
            </a:r>
            <a:r>
              <a:rPr lang="en-US" sz="3600" b="1" kern="1200" dirty="0" err="1">
                <a:effectLst/>
                <a:latin typeface="Trebuchet MS"/>
              </a:rPr>
              <a:t>կառուցվածքը</a:t>
            </a:r>
            <a:endParaRPr lang="en-US" sz="3600" b="1" kern="1200" dirty="0">
              <a:effectLst/>
              <a:latin typeface="Trebuchet MS"/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723DA6CC-83F6-57EE-0FE2-0FBAEF994E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7686" y="1203381"/>
            <a:ext cx="8698630" cy="52438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404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662452-B5DB-92CE-9E71-B13E6AEF9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0" y="694861"/>
            <a:ext cx="9950103" cy="857435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rebuchet MS"/>
              </a:rPr>
              <a:t>Գործառույթները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C50B6B-EF3A-92C8-AF21-A37B8F62F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1" y="2057522"/>
            <a:ext cx="9950103" cy="351351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Առաջին ատյանի ընդհանուր իրավասության դատարանը քննում է դատական կարգով քննության ենթակա բոլոր գործերը, բացառությամբ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  <a:hlinkClick r:id="rId2"/>
              </a:rPr>
              <a:t>մասնագիտացված դատարանների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 </a:t>
            </a:r>
            <a:r>
              <a:rPr lang="en-US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(3) 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ենթակայությանը վերապահված գործերի:</a:t>
            </a:r>
          </a:p>
          <a:p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Առաջին ատյանի դատարանում գործը քննվում է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միանձնյա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, բացառությամբ օրենքով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սահմանված դեպքերի:</a:t>
            </a:r>
            <a:endParaRPr lang="ru-RU" sz="2000" b="1" dirty="0">
              <a:solidFill>
                <a:srgbClr val="434242"/>
              </a:solidFill>
              <a:highlight>
                <a:srgbClr val="FEFEFE"/>
              </a:highlight>
              <a:latin typeface="Trebuchet MS"/>
            </a:endParaRPr>
          </a:p>
          <a:p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Գործը միանձնյա քննող դատավորը գործում է որպես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դատարան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: Գործը կոլեգիալ քննվելու դեպքում դատական կազմը գործում է որպես դատարան: Կոլեգիալ կազմով որոշումներն ընդունվում են դատական կազմի դատավորների ընդհանուր թվի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ձայների մեծամասնությամբ:</a:t>
            </a:r>
            <a:endParaRPr lang="ru-RU" sz="2000" b="1" dirty="0">
              <a:latin typeface="Trebuchet MS"/>
            </a:endParaRPr>
          </a:p>
          <a:p>
            <a:endParaRPr lang="ru-RU" sz="2000" dirty="0">
              <a:solidFill>
                <a:srgbClr val="434242"/>
              </a:solidFill>
              <a:highlight>
                <a:srgbClr val="FEFEFE"/>
              </a:highlight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46312775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E9941A-D0DB-B2B9-224B-15A2565D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804" y="592427"/>
            <a:ext cx="11888720" cy="164184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28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j-lt"/>
                <a:cs typeface="+mj-lt"/>
                <a:hlinkClick r:id="rId2"/>
              </a:rPr>
              <a:t>«Հայաստանի Հանրապետության դատական օրենսգիրք» </a:t>
            </a:r>
            <a:br>
              <a:rPr lang="ru-RU" sz="28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j-lt"/>
                <a:cs typeface="+mj-lt"/>
              </a:rPr>
            </a:br>
            <a:r>
              <a:rPr lang="ru-RU" sz="28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j-lt"/>
                <a:cs typeface="+mj-lt"/>
              </a:rPr>
              <a:t>սահմանադրական օրենքի 21-րդ հոդվածի համաձայն՝</a:t>
            </a:r>
            <a:br>
              <a:rPr lang="ru-RU" sz="2800" dirty="0">
                <a:highlight>
                  <a:srgbClr val="FEFEFE"/>
                </a:highlight>
                <a:latin typeface="Trebuchet MS"/>
                <a:ea typeface="+mj-lt"/>
                <a:cs typeface="+mj-lt"/>
              </a:rPr>
            </a:br>
            <a:endParaRPr lang="ru-RU" sz="2800" dirty="0">
              <a:solidFill>
                <a:srgbClr val="434242"/>
              </a:solidFill>
              <a:latin typeface="Trebuchet MS"/>
              <a:ea typeface="+mj-lt"/>
              <a:cs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EFEA89-FE13-986A-5E5B-13C5B71F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804" y="2041432"/>
            <a:ext cx="10130619" cy="333909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1</a:t>
            </a:r>
            <a:r>
              <a:rPr lang="hy-AM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․</a:t>
            </a:r>
            <a:r>
              <a:rPr lang="en-US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 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Առաջին ատյանի ընդհանուր իրավասության դատարանում գործը քննում են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քաղաքացիական</a:t>
            </a:r>
            <a:r>
              <a:rPr lang="en-US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 (</a:t>
            </a:r>
            <a:r>
              <a:rPr lang="hy-AM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պարտք, պահանջ</a:t>
            </a:r>
            <a:r>
              <a:rPr lang="en-US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)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 կամ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քրեական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 մասնագիտացման դատավորները:</a:t>
            </a:r>
            <a:endParaRPr lang="ru-RU" sz="2000" dirty="0">
              <a:solidFill>
                <a:srgbClr val="000000"/>
              </a:solidFill>
              <a:latin typeface="Trebuchet MS"/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2000" dirty="0">
                <a:highlight>
                  <a:srgbClr val="FEFEFE"/>
                </a:highlight>
                <a:latin typeface="Trebuchet MS"/>
                <a:ea typeface="+mn-lt"/>
                <a:cs typeface="+mn-lt"/>
              </a:rPr>
            </a:b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2. Առաջին ատյանի ընդհանուր իրավասության դատարանում քրեական գործերը, մինչդատական քրեական վարույթի նկատմամբ դատական վերահսկողության, ինչպես նաև պատժի կատարման հետ կապված օրենքով նախատեսված գործերը քննում է միայն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քրեական մասնագիտացման դատավորը,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 բացառությամբ սույն հոդվածի 3-րդ մասով նախատեսված դեպքերի: Առաջին ատյանի ընդհանուր իրավասության դատարանի իրավասությանը ենթակա մյուս գործերը քննում է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քաղաքացիական մասնագիտացման դատավորը:</a:t>
            </a:r>
            <a:endParaRPr lang="ru-RU" sz="2000" b="1" dirty="0">
              <a:solidFill>
                <a:srgbClr val="000000"/>
              </a:solidFill>
              <a:latin typeface="Trebuchet MS"/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1600" dirty="0">
                <a:highlight>
                  <a:srgbClr val="FEFEFE"/>
                </a:highlight>
                <a:ea typeface="+mn-lt"/>
                <a:cs typeface="+mn-lt"/>
              </a:rPr>
            </a:br>
            <a:endParaRPr lang="ru-RU" sz="2000" dirty="0">
              <a:solidFill>
                <a:srgbClr val="434242"/>
              </a:solidFill>
              <a:highlight>
                <a:srgbClr val="FEFEFE"/>
              </a:highlight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78344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F8992-C207-619D-7227-AE5D79EB6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806115"/>
            <a:ext cx="9950103" cy="76778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rebuchet MS"/>
              </a:rPr>
              <a:t>Ի՞նչ է </a:t>
            </a:r>
            <a:r>
              <a:rPr lang="ru-RU" sz="3600" dirty="0">
                <a:latin typeface="Trebuchet MS"/>
                <a:ea typeface="+mj-lt"/>
                <a:cs typeface="+mj-lt"/>
                <a:hlinkClick r:id="rId2"/>
              </a:rPr>
              <a:t>«ԲԴԽ»</a:t>
            </a:r>
            <a:r>
              <a:rPr lang="ru-RU" sz="3600" dirty="0">
                <a:latin typeface="Trebuchet MS"/>
                <a:ea typeface="+mj-lt"/>
                <a:cs typeface="+mj-lt"/>
              </a:rPr>
              <a:t>-ն</a:t>
            </a:r>
            <a:endParaRPr lang="ru-RU" sz="3600" dirty="0">
              <a:latin typeface="Trebuchet M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CA3244-F772-10BE-9A33-99A64E942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2289885"/>
            <a:ext cx="6026082" cy="402540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 sz="2400" dirty="0">
                <a:highlight>
                  <a:srgbClr val="F9F9F9"/>
                </a:highlight>
                <a:latin typeface="Trebuchet MS"/>
                <a:ea typeface="+mn-lt"/>
                <a:cs typeface="+mn-lt"/>
              </a:rPr>
              <a:t>Բարձրագույն դատական խորհուրդը Սահմանադրական մարմին է, որը կոչված է ապահովելու դատական իշխանության </a:t>
            </a:r>
            <a:r>
              <a:rPr lang="ru-RU" sz="2400" b="1" dirty="0">
                <a:highlight>
                  <a:srgbClr val="F9F9F9"/>
                </a:highlight>
                <a:latin typeface="Trebuchet MS"/>
                <a:ea typeface="+mn-lt"/>
                <a:cs typeface="+mn-lt"/>
              </a:rPr>
              <a:t>անկախությունը </a:t>
            </a:r>
            <a:r>
              <a:rPr lang="hy-AM" sz="2400" b="1" dirty="0">
                <a:highlight>
                  <a:srgbClr val="F9F9F9"/>
                </a:highlight>
                <a:latin typeface="Trebuchet MS"/>
                <a:ea typeface="+mn-lt"/>
                <a:cs typeface="+mn-lt"/>
              </a:rPr>
              <a:t>և</a:t>
            </a:r>
            <a:r>
              <a:rPr lang="ru-RU" sz="2400" b="1" dirty="0">
                <a:highlight>
                  <a:srgbClr val="F9F9F9"/>
                </a:highlight>
                <a:latin typeface="Trebuchet MS"/>
                <a:ea typeface="+mn-lt"/>
                <a:cs typeface="+mn-lt"/>
              </a:rPr>
              <a:t> բնականոն գործունեությունը։</a:t>
            </a:r>
            <a:endParaRPr lang="en-US" sz="2400" b="1" dirty="0">
              <a:highlight>
                <a:srgbClr val="F9F9F9"/>
              </a:highlight>
              <a:latin typeface="Trebuchet MS"/>
            </a:endParaRPr>
          </a:p>
          <a:p>
            <a:r>
              <a:rPr lang="en-US" sz="2400" dirty="0" err="1">
                <a:highlight>
                  <a:srgbClr val="F9F9F9"/>
                </a:highlight>
                <a:latin typeface="Trebuchet MS" panose="020B0603020202020204" pitchFamily="34" charset="0"/>
                <a:ea typeface="+mn-lt"/>
                <a:cs typeface="+mn-lt"/>
              </a:rPr>
              <a:t>Խորհրդի</a:t>
            </a:r>
            <a:r>
              <a:rPr lang="en-US" sz="2400" dirty="0">
                <a:highlight>
                  <a:srgbClr val="F9F9F9"/>
                </a:highlight>
                <a:latin typeface="Trebuchet MS" panose="020B0603020202020204" pitchFamily="34" charset="0"/>
                <a:ea typeface="+mn-lt"/>
                <a:cs typeface="+mn-lt"/>
              </a:rPr>
              <a:t> </a:t>
            </a:r>
            <a:r>
              <a:rPr lang="en-US" sz="2400" dirty="0" err="1">
                <a:highlight>
                  <a:srgbClr val="F9F9F9"/>
                </a:highlight>
                <a:latin typeface="Trebuchet MS" panose="020B0603020202020204" pitchFamily="34" charset="0"/>
                <a:ea typeface="+mn-lt"/>
                <a:cs typeface="+mn-lt"/>
              </a:rPr>
              <a:t>գործող</a:t>
            </a:r>
            <a:r>
              <a:rPr lang="en-US" sz="2400" dirty="0">
                <a:highlight>
                  <a:srgbClr val="F9F9F9"/>
                </a:highlight>
                <a:latin typeface="Trebuchet MS" panose="020B0603020202020204" pitchFamily="34" charset="0"/>
                <a:ea typeface="+mn-lt"/>
                <a:cs typeface="+mn-lt"/>
              </a:rPr>
              <a:t> </a:t>
            </a:r>
            <a:r>
              <a:rPr lang="en-US" sz="2400" dirty="0" err="1">
                <a:highlight>
                  <a:srgbClr val="F9F9F9"/>
                </a:highlight>
                <a:latin typeface="Trebuchet MS" panose="020B0603020202020204" pitchFamily="34" charset="0"/>
                <a:ea typeface="+mn-lt"/>
                <a:cs typeface="+mn-lt"/>
              </a:rPr>
              <a:t>նախագահը</a:t>
            </a:r>
            <a:r>
              <a:rPr lang="hy-AM" sz="2400" dirty="0">
                <a:highlight>
                  <a:srgbClr val="F9F9F9"/>
                </a:highlight>
                <a:latin typeface="Trebuchet MS" panose="020B0603020202020204" pitchFamily="34" charset="0"/>
                <a:ea typeface="+mn-lt"/>
                <a:cs typeface="+mn-lt"/>
              </a:rPr>
              <a:t> </a:t>
            </a:r>
            <a:r>
              <a:rPr lang="hy-AM" sz="2400" dirty="0">
                <a:highlight>
                  <a:srgbClr val="F9F9F9"/>
                </a:highlight>
                <a:latin typeface="Trebuchet MS" panose="020B0603020202020204" pitchFamily="34" charset="0"/>
                <a:ea typeface="+mn-lt"/>
                <a:cs typeface="+mn-lt"/>
                <a:hlinkClick r:id="rId3"/>
              </a:rPr>
              <a:t>Կարեն Անդրեասյանն </a:t>
            </a:r>
            <a:r>
              <a:rPr lang="hy-AM" sz="2400" dirty="0">
                <a:highlight>
                  <a:srgbClr val="F9F9F9"/>
                </a:highlight>
                <a:latin typeface="Trebuchet MS" panose="020B0603020202020204" pitchFamily="34" charset="0"/>
                <a:ea typeface="+mn-lt"/>
                <a:cs typeface="+mn-lt"/>
              </a:rPr>
              <a:t>է։</a:t>
            </a:r>
            <a:endParaRPr lang="en-US" sz="2400" b="1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C40F00F3-FA9D-4A41-B6B1-5AAB2295D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071" y="978442"/>
            <a:ext cx="3936149" cy="26228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8843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741A8-CDD2-4B61-9146-CCDFAD4D0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478" y="648648"/>
            <a:ext cx="9950103" cy="639642"/>
          </a:xfrm>
        </p:spPr>
        <p:txBody>
          <a:bodyPr>
            <a:noAutofit/>
          </a:bodyPr>
          <a:lstStyle/>
          <a:p>
            <a:r>
              <a:rPr lang="hy-AM" sz="3600" dirty="0">
                <a:latin typeface="Trebuchet MS" panose="020B0603020202020204" pitchFamily="34" charset="0"/>
              </a:rPr>
              <a:t>Ի՞նչ է անում «ԲԴԽ»-ն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C14BE-0E1B-46EB-8EE2-9BEDB2DAD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478" y="1542304"/>
            <a:ext cx="9760684" cy="50677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1) 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կազմում </a:t>
            </a:r>
            <a:r>
              <a:rPr lang="hy-AM" dirty="0">
                <a:solidFill>
                  <a:srgbClr val="000000"/>
                </a:solidFill>
                <a:latin typeface="Trebuchet MS" panose="020B0603020202020204" pitchFamily="34" charset="0"/>
              </a:rPr>
              <a:t>և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հաստատում է դատավորների </a:t>
            </a:r>
            <a:r>
              <a:rPr lang="hy-AM" b="1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թեկնածուների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, ներառյալ </a:t>
            </a: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                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առաջխաղացման </a:t>
            </a:r>
            <a:r>
              <a:rPr lang="hy-AM" b="1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ենթակա թեկնածուների ցուցակները.</a:t>
            </a:r>
            <a:endParaRPr lang="en-US" b="1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  <a:p>
            <a:pPr marL="0" indent="0">
              <a:buNone/>
            </a:pPr>
            <a:br>
              <a:rPr lang="hy-AM" dirty="0">
                <a:latin typeface="Trebuchet MS" panose="020B0603020202020204" pitchFamily="34" charset="0"/>
              </a:rPr>
            </a:b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2) Հանրապետության նախագահին առաջարկում է նշանակման ենթակա, ներառյալ առաջխաղացման կարգով նշանակման ենթակա դատավորների թեկնածուներին, դատարանների նախագահների </a:t>
            </a:r>
            <a:r>
              <a:rPr lang="hy-AM" dirty="0">
                <a:solidFill>
                  <a:srgbClr val="000000"/>
                </a:solidFill>
                <a:latin typeface="Trebuchet MS" panose="020B0603020202020204" pitchFamily="34" charset="0"/>
              </a:rPr>
              <a:t>և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Վճռաբեկ դատարանի պալատների նախագահների թեկնածուներին. </a:t>
            </a:r>
            <a:endParaRPr lang="en-US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  <a:p>
            <a:pPr marL="0" indent="0">
              <a:buNone/>
            </a:pPr>
            <a:br>
              <a:rPr lang="hy-AM" dirty="0">
                <a:latin typeface="Trebuchet MS" panose="020B0603020202020204" pitchFamily="34" charset="0"/>
              </a:rPr>
            </a:b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3) </a:t>
            </a:r>
            <a:r>
              <a:rPr lang="hy-AM" b="1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ԱԺ-ին առաջարկում է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Վճռաբեկ դատարանի դատավորների </a:t>
            </a:r>
            <a:r>
              <a:rPr lang="hy-AM" dirty="0">
                <a:solidFill>
                  <a:srgbClr val="000000"/>
                </a:solidFill>
                <a:latin typeface="Trebuchet MS" panose="020B0603020202020204" pitchFamily="34" charset="0"/>
              </a:rPr>
              <a:t>և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նախագահի թեկնածուներին.</a:t>
            </a:r>
            <a:endParaRPr lang="en-US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  <a:p>
            <a:pPr marL="0" indent="0">
              <a:buNone/>
            </a:pPr>
            <a:br>
              <a:rPr lang="hy-AM" dirty="0">
                <a:latin typeface="Trebuchet MS" panose="020B0603020202020204" pitchFamily="34" charset="0"/>
              </a:rPr>
            </a:b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4) լուծում է դատավորներին մեկ </a:t>
            </a:r>
            <a:r>
              <a:rPr lang="hy-AM" b="1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այլ դատարան գործուղելու հարցը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, իր լիազորությունների իրականացման կապակցությամբ դատավորի նկատմամբ քրեական հետապնդում հարուցելու կամ նրան </a:t>
            </a:r>
            <a:r>
              <a:rPr lang="hy-AM" b="1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ազատությունից զրկելու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վերաբերյալ համաձայնություն տալու </a:t>
            </a:r>
            <a:r>
              <a:rPr lang="hy-AM" b="1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հարցը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, դատավորին կարգապահական </a:t>
            </a:r>
            <a:r>
              <a:rPr lang="hy-AM" b="1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պատասխանատվության ենթարկելու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, դատավորների լիազորությունների </a:t>
            </a:r>
            <a:r>
              <a:rPr lang="hy-AM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  <a:hlinkClick r:id="rId2"/>
              </a:rPr>
              <a:t>դադարեցման հարցերը։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2050" name="Picture 2" descr="Դատավորների կողմից Բարձրագույն դատական խորհրդին են ներկայացվել թվով 26  դիմումներ. ԲԴԽ">
            <a:extLst>
              <a:ext uri="{FF2B5EF4-FFF2-40B4-BE49-F238E27FC236}">
                <a16:creationId xmlns:a16="http://schemas.microsoft.com/office/drawing/2014/main" id="{790E9A5F-0CAD-46EA-ABC5-FBF45181F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315" y="354267"/>
            <a:ext cx="2796891" cy="18680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28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E61B0-FCA2-4347-86EF-E1E20BC5F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79647"/>
            <a:ext cx="9950103" cy="760396"/>
          </a:xfrm>
        </p:spPr>
        <p:txBody>
          <a:bodyPr>
            <a:normAutofit/>
          </a:bodyPr>
          <a:lstStyle/>
          <a:p>
            <a:r>
              <a:rPr lang="hy-AM" sz="3600" dirty="0">
                <a:latin typeface="Trebuchet MS" panose="020B0603020202020204" pitchFamily="34" charset="0"/>
              </a:rPr>
              <a:t>«ԲԴԽ»-ի այլ </a:t>
            </a:r>
            <a:r>
              <a:rPr lang="hy-AM" sz="3600" dirty="0">
                <a:latin typeface="Trebuchet MS" panose="020B0603020202020204" pitchFamily="34" charset="0"/>
                <a:hlinkClick r:id="rId2"/>
              </a:rPr>
              <a:t>լիազորություններ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FF730-03C2-478D-B661-D15E9E83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2196310"/>
            <a:ext cx="7537249" cy="3513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y-AM" sz="2000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Դատավորին կարգապահական </a:t>
            </a:r>
            <a:r>
              <a:rPr lang="hy-AM" sz="2000" b="1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պատասխանատվության</a:t>
            </a:r>
            <a:r>
              <a:rPr lang="hy-AM" sz="2000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hy-AM" sz="2000" b="1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ենթարկելու</a:t>
            </a:r>
            <a:r>
              <a:rPr lang="hy-AM" sz="2000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վերաբերյալ հարց քննարկելու, ինչպես նաև Դատական օրենսգրքով սահմանված այլ դեպքերում Բարձրագույն դատական խորհուրդը հանդես է գալիս որպես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hy-AM" sz="2000" b="1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դատարան</a:t>
            </a:r>
            <a:r>
              <a:rPr lang="hy-AM" sz="2000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։</a:t>
            </a:r>
            <a:br>
              <a:rPr lang="hy-AM" sz="2000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</a:br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3076" name="Picture 4" descr="Justice scale - Free miscellaneous icons">
            <a:extLst>
              <a:ext uri="{FF2B5EF4-FFF2-40B4-BE49-F238E27FC236}">
                <a16:creationId xmlns:a16="http://schemas.microsoft.com/office/drawing/2014/main" id="{91FC382C-5AB8-4749-8854-F55592974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611" y="3246483"/>
            <a:ext cx="2754868" cy="275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057983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E1772-37B3-419D-215E-F368D49B3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4326"/>
            <a:ext cx="9950103" cy="745376"/>
          </a:xfrm>
        </p:spPr>
        <p:txBody>
          <a:bodyPr/>
          <a:lstStyle/>
          <a:p>
            <a:r>
              <a:rPr lang="ru-RU" sz="3600" dirty="0">
                <a:latin typeface="Trebuchet MS"/>
                <a:ea typeface="+mj-lt"/>
                <a:cs typeface="+mj-lt"/>
              </a:rPr>
              <a:t>«ԲԴԽ»-ի </a:t>
            </a:r>
            <a:r>
              <a:rPr lang="ru-RU" sz="3600" dirty="0">
                <a:latin typeface="Trebuchet MS"/>
                <a:ea typeface="+mj-lt"/>
                <a:cs typeface="+mj-lt"/>
                <a:hlinkClick r:id="rId2"/>
              </a:rPr>
              <a:t>գործառույթները</a:t>
            </a:r>
            <a:endParaRPr lang="ru-RU" sz="3600" dirty="0">
              <a:latin typeface="Trebuchet M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B6BC14-2531-1FCF-0C38-1B9DB8A25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1874784"/>
            <a:ext cx="8942538" cy="333248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3. Բարձրագույն դատական խորհուրդը քաղաքացիական և քրեական մասնագիտացման դատավորներից կարող է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ընտրել դատավորներ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, որոնք, ի լրումն համապատասխան մասնագիտացման գործերի, քննում են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առանձին տեսակի 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(անչափահասների, Հայաստանի Հանրապետություն անօրինական տեղափոխված և անօրինական պահվող երեխաների վերադարձի, օպերատիվ-հետախուզական միջոցառումներ իրականացնելու մասին միջնորդությունների և այլն)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գործեր</a:t>
            </a: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։</a:t>
            </a:r>
            <a:endParaRPr lang="ru-RU" sz="2000" dirty="0">
              <a:solidFill>
                <a:srgbClr val="000000"/>
              </a:solidFill>
              <a:latin typeface="Trebuchet MS"/>
              <a:ea typeface="+mn-lt"/>
              <a:cs typeface="+mn-lt"/>
            </a:endParaRPr>
          </a:p>
          <a:p>
            <a:pPr marL="0" indent="0">
              <a:buNone/>
            </a:pPr>
            <a:br>
              <a:rPr lang="ru-RU" sz="2000" dirty="0">
                <a:highlight>
                  <a:srgbClr val="FEFEFE"/>
                </a:highlight>
                <a:latin typeface="Trebuchet MS"/>
                <a:ea typeface="+mn-lt"/>
                <a:cs typeface="+mn-lt"/>
              </a:rPr>
            </a:br>
            <a:r>
              <a:rPr lang="ru-RU" sz="2000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4. Առանձին տեսակի գործերի ցանկը, յուրաքանչյուր դատարանի համար նման գործեր քննող դատավորների քանակը և ընտրության կարգը սահմանում է </a:t>
            </a:r>
            <a:r>
              <a:rPr lang="ru-RU" sz="2000" b="1" dirty="0">
                <a:solidFill>
                  <a:srgbClr val="434242"/>
                </a:solidFill>
                <a:highlight>
                  <a:srgbClr val="FEFEFE"/>
                </a:highlight>
                <a:latin typeface="Trebuchet MS"/>
                <a:ea typeface="+mn-lt"/>
                <a:cs typeface="+mn-lt"/>
              </a:rPr>
              <a:t>Բարձրագույն դատական խորհուրդը:</a:t>
            </a:r>
            <a:endParaRPr lang="ru-RU" sz="2000" b="1" dirty="0">
              <a:latin typeface="Trebuchet MS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3940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53960-ED8D-444C-A62D-EABB06720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1031616"/>
            <a:ext cx="9950103" cy="610766"/>
          </a:xfrm>
        </p:spPr>
        <p:txBody>
          <a:bodyPr>
            <a:normAutofit fontScale="90000"/>
          </a:bodyPr>
          <a:lstStyle/>
          <a:p>
            <a:r>
              <a:rPr lang="hy-AM" sz="4000" dirty="0">
                <a:latin typeface="Trebuchet MS" panose="020B0603020202020204" pitchFamily="34" charset="0"/>
              </a:rPr>
              <a:t>Դատավարություն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03F76-4873-4C4E-9824-BF08B7B90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2189092"/>
            <a:ext cx="4948053" cy="3513514"/>
          </a:xfrm>
        </p:spPr>
        <p:txBody>
          <a:bodyPr>
            <a:normAutofit/>
          </a:bodyPr>
          <a:lstStyle/>
          <a:p>
            <a:pPr algn="l"/>
            <a:r>
              <a:rPr lang="hy-AM" sz="2000" b="0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Օրինական ուժի մեջ մտած դատական ակտերը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պարտադիր են դրանց հասցեատերերի համար:</a:t>
            </a:r>
          </a:p>
          <a:p>
            <a:pPr algn="l"/>
            <a:r>
              <a:rPr lang="hy-AM" sz="2000" b="0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Օրինական ուժի մեջ մտած դատական ակտը չկատարելն առաջացնում է օրենքով նախատեսված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պատասխանատվություն</a:t>
            </a:r>
            <a:r>
              <a:rPr lang="hy-AM" sz="2000" b="0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:</a:t>
            </a:r>
          </a:p>
          <a:p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How To Become a Judge">
            <a:extLst>
              <a:ext uri="{FF2B5EF4-FFF2-40B4-BE49-F238E27FC236}">
                <a16:creationId xmlns:a16="http://schemas.microsoft.com/office/drawing/2014/main" id="{E1EC9CAE-3FA3-499C-942C-3737A4FA8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565" y="2189092"/>
            <a:ext cx="4215865" cy="23714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5092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4F30D-F2B3-43FA-BCE8-850DD432E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914400"/>
            <a:ext cx="9950103" cy="687768"/>
          </a:xfrm>
        </p:spPr>
        <p:txBody>
          <a:bodyPr>
            <a:normAutofit/>
          </a:bodyPr>
          <a:lstStyle/>
          <a:p>
            <a:r>
              <a:rPr lang="hy-AM" sz="3600" dirty="0">
                <a:latin typeface="Trebuchet MS" panose="020B0603020202020204" pitchFamily="34" charset="0"/>
              </a:rPr>
              <a:t>Դատավորի օգնականները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BA088-4504-4361-BF41-2781C72D4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2023055"/>
            <a:ext cx="8913661" cy="4430684"/>
          </a:xfrm>
        </p:spPr>
        <p:txBody>
          <a:bodyPr>
            <a:normAutofit/>
          </a:bodyPr>
          <a:lstStyle/>
          <a:p>
            <a:pPr algn="l"/>
            <a:r>
              <a:rPr lang="hy-AM" sz="2000" b="0" i="0" dirty="0">
                <a:solidFill>
                  <a:srgbClr val="434242"/>
                </a:solidFill>
                <a:effectLst/>
                <a:latin typeface="ArialAMU"/>
              </a:rPr>
              <a:t>Առաջին ատյանի դատարանի յուրաքանչյուր դատավոր ունի </a:t>
            </a:r>
            <a:r>
              <a:rPr lang="hy-AM" sz="2000" b="1" dirty="0">
                <a:solidFill>
                  <a:srgbClr val="434242"/>
                </a:solidFill>
                <a:effectLst/>
                <a:latin typeface="ArialAMU"/>
              </a:rPr>
              <a:t>օգնական</a:t>
            </a:r>
            <a:r>
              <a:rPr lang="hy-AM" sz="2000" b="0" i="0" dirty="0">
                <a:solidFill>
                  <a:srgbClr val="434242"/>
                </a:solidFill>
                <a:effectLst/>
                <a:latin typeface="ArialAMU"/>
              </a:rPr>
              <a:t> և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ArialAMU"/>
              </a:rPr>
              <a:t>գործավար</a:t>
            </a:r>
            <a:r>
              <a:rPr lang="hy-AM" sz="2000" b="0" i="0" dirty="0">
                <a:solidFill>
                  <a:srgbClr val="434242"/>
                </a:solidFill>
                <a:effectLst/>
                <a:latin typeface="ArialAMU"/>
              </a:rPr>
              <a:t>:</a:t>
            </a:r>
          </a:p>
          <a:p>
            <a:pPr algn="l"/>
            <a:r>
              <a:rPr lang="hy-AM" sz="2000" b="0" i="0" dirty="0">
                <a:solidFill>
                  <a:srgbClr val="434242"/>
                </a:solidFill>
                <a:effectLst/>
                <a:latin typeface="ArialAMU"/>
              </a:rPr>
              <a:t>Օգնականը և գործավարը համարվում են դատավորին կցված դատական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ArialAMU"/>
              </a:rPr>
              <a:t>ծառայողներ</a:t>
            </a:r>
            <a:r>
              <a:rPr lang="hy-AM" sz="2000" b="0" i="0" dirty="0">
                <a:solidFill>
                  <a:srgbClr val="434242"/>
                </a:solidFill>
                <a:effectLst/>
                <a:latin typeface="ArialAMU"/>
              </a:rPr>
              <a:t>, որոնք նշանակվում և ազատվում են դատավորի ներկայացմամբ՝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ArialAMU"/>
              </a:rPr>
              <a:t>օրենքով սահմանված կարգով:</a:t>
            </a:r>
          </a:p>
          <a:p>
            <a:pPr algn="l"/>
            <a:r>
              <a:rPr lang="hy-AM" sz="2000" b="0" i="0" dirty="0">
                <a:solidFill>
                  <a:srgbClr val="434242"/>
                </a:solidFill>
                <a:effectLst/>
                <a:latin typeface="ArialAMU"/>
              </a:rPr>
              <a:t>Առաջին ատյանի դատարանն ունի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ArialAMU"/>
              </a:rPr>
              <a:t>աշխատակազմ</a:t>
            </a:r>
            <a:r>
              <a:rPr lang="hy-AM" sz="2000" b="0" i="0" dirty="0">
                <a:solidFill>
                  <a:srgbClr val="434242"/>
                </a:solidFill>
                <a:effectLst/>
                <a:latin typeface="ArialAMU"/>
              </a:rPr>
              <a:t>, որը Դատական դեպարտամենտի առանձնացված ստորաբաժանումն է։ Աշխատակազմի իրավական վիճակն ու գործունեության կարգը սահմանվում են ՀՀ օրենքներով և այլ իրավական ակտերով։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38532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E5176-E5A9-4690-9B74-F0D7E709F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3" y="965296"/>
            <a:ext cx="9950103" cy="649267"/>
          </a:xfrm>
        </p:spPr>
        <p:txBody>
          <a:bodyPr>
            <a:normAutofit/>
          </a:bodyPr>
          <a:lstStyle/>
          <a:p>
            <a:r>
              <a:rPr lang="hy-AM" sz="3600" dirty="0">
                <a:latin typeface="Trebuchet MS" panose="020B0603020202020204" pitchFamily="34" charset="0"/>
              </a:rPr>
              <a:t>Գործերի ներկայացում և քննում	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5DE64-6701-4194-804F-6D8FC17A3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3" y="2234811"/>
            <a:ext cx="5679572" cy="3513514"/>
          </a:xfrm>
        </p:spPr>
        <p:txBody>
          <a:bodyPr>
            <a:normAutofit/>
          </a:bodyPr>
          <a:lstStyle/>
          <a:p>
            <a:pPr algn="l"/>
            <a:r>
              <a:rPr lang="hy-AM" sz="2000" b="0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Փաստաթղթերը դատարան ներկայացվում են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առձեռն</a:t>
            </a:r>
            <a:r>
              <a:rPr lang="hy-AM" sz="2000" b="0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 կամ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փոստային</a:t>
            </a:r>
            <a:r>
              <a:rPr lang="hy-AM" sz="2000" b="0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 (սուրհանդակային) կամ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էլեկտրոնային</a:t>
            </a:r>
            <a:r>
              <a:rPr lang="hy-AM" sz="2000" b="0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 եղանակով:</a:t>
            </a:r>
          </a:p>
          <a:p>
            <a:pPr algn="l"/>
            <a:r>
              <a:rPr lang="hy-AM" sz="2000" b="0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Առաջին ատյանի ընդհանուր իրավասության դատարանի դատական տարածքը համապատասխանաբար Երևան քաղաքի, մարզի կամ մարզերի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տարածքն</a:t>
            </a:r>
            <a:r>
              <a:rPr lang="en-US" sz="2000" b="1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hy-AM" sz="2000" b="1" i="0" dirty="0">
                <a:solidFill>
                  <a:srgbClr val="434242"/>
                </a:solidFill>
                <a:effectLst/>
                <a:latin typeface="Trebuchet MS" panose="020B0603020202020204" pitchFamily="34" charset="0"/>
              </a:rPr>
              <a:t>է:</a:t>
            </a:r>
          </a:p>
          <a:p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2050" name="Picture 2" descr="Առաջին ատյանի ընդհանուր իրավասության դատարան - infocom.am">
            <a:extLst>
              <a:ext uri="{FF2B5EF4-FFF2-40B4-BE49-F238E27FC236}">
                <a16:creationId xmlns:a16="http://schemas.microsoft.com/office/drawing/2014/main" id="{0E15EDD2-DB00-42C6-A468-AEE65D75C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613" y="2427316"/>
            <a:ext cx="3965696" cy="22718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F6F3C7-2B50-4DF5-BD78-6164B3BB577B}"/>
              </a:ext>
            </a:extLst>
          </p:cNvPr>
          <p:cNvSpPr txBox="1"/>
          <p:nvPr/>
        </p:nvSpPr>
        <p:spPr>
          <a:xfrm>
            <a:off x="7601553" y="4806033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rebuchet MS" panose="020B0603020202020204" pitchFamily="34" charset="0"/>
              </a:rPr>
              <a:t>Տիգրան Մեծի պող., 23/1 շենք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445758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2A1A7-7D25-4780-B908-91325D603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917170"/>
            <a:ext cx="9950103" cy="1310640"/>
          </a:xfrm>
        </p:spPr>
        <p:txBody>
          <a:bodyPr>
            <a:normAutofit/>
          </a:bodyPr>
          <a:lstStyle/>
          <a:p>
            <a:pPr algn="ctr"/>
            <a:r>
              <a:rPr lang="hy-AM" sz="3600" dirty="0">
                <a:latin typeface="Trebuchet MS" panose="020B0603020202020204" pitchFamily="34" charset="0"/>
              </a:rPr>
              <a:t>Կայքեր և աղբյուրներ, որոնք նպաստել են աշխատանքի կայացմանը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8384E-57DF-4DBF-9228-0E8FD1527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2793076"/>
            <a:ext cx="9950103" cy="3513514"/>
          </a:xfrm>
        </p:spPr>
        <p:txBody>
          <a:bodyPr/>
          <a:lstStyle/>
          <a:p>
            <a:r>
              <a:rPr lang="hy-AM" dirty="0"/>
              <a:t>Առաջին ատյանի ընդհանուր իրավասության դատարանի </a:t>
            </a:r>
            <a:r>
              <a:rPr lang="hy-AM" dirty="0">
                <a:hlinkClick r:id="rId2"/>
              </a:rPr>
              <a:t>պաշտոնական կայք</a:t>
            </a:r>
            <a:endParaRPr lang="hy-AM" dirty="0"/>
          </a:p>
          <a:p>
            <a:r>
              <a:rPr lang="hy-AM" dirty="0"/>
              <a:t>Բարձրագույն դատական խորհրդի </a:t>
            </a:r>
            <a:r>
              <a:rPr lang="hy-AM" dirty="0">
                <a:hlinkClick r:id="rId3"/>
              </a:rPr>
              <a:t>պաշտոնական կայք</a:t>
            </a:r>
            <a:endParaRPr lang="hy-AM" dirty="0"/>
          </a:p>
          <a:p>
            <a:r>
              <a:rPr lang="hy-AM" dirty="0"/>
              <a:t>Բարձրագույն դատական խորհրդի վերաբերյալ հավելյալ նյութերի </a:t>
            </a:r>
            <a:r>
              <a:rPr lang="hy-AM" dirty="0">
                <a:hlinkClick r:id="rId4"/>
              </a:rPr>
              <a:t>աղբյուր</a:t>
            </a:r>
            <a:endParaRPr lang="hy-AM" dirty="0"/>
          </a:p>
          <a:p>
            <a:r>
              <a:rPr lang="hy-AM" dirty="0"/>
              <a:t>Հայաստանի Հանրապետության Դատական օրենսգրքի </a:t>
            </a:r>
            <a:r>
              <a:rPr lang="hy-AM" dirty="0">
                <a:hlinkClick r:id="rId5"/>
              </a:rPr>
              <a:t>պաշտոնական կայք</a:t>
            </a:r>
            <a:endParaRPr lang="hy-AM" dirty="0"/>
          </a:p>
          <a:p>
            <a:r>
              <a:rPr lang="hy-AM" dirty="0"/>
              <a:t>Հայաստանի Հանրապետության Մասնագիտացված դատարանների </a:t>
            </a:r>
            <a:r>
              <a:rPr lang="hy-AM" dirty="0">
                <a:hlinkClick r:id="rId6"/>
              </a:rPr>
              <a:t>պաշտոնական կայք</a:t>
            </a:r>
            <a:endParaRPr lang="hy-AM" dirty="0"/>
          </a:p>
          <a:p>
            <a:r>
              <a:rPr lang="hy-AM" dirty="0"/>
              <a:t>Դատական դեպարտամենտի </a:t>
            </a:r>
            <a:r>
              <a:rPr lang="hy-AM" dirty="0">
                <a:hlinkClick r:id="rId7"/>
              </a:rPr>
              <a:t>պաշտոնական աղբյուր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61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7E5BF8-9C33-4014-ACD9-83D65E2F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947" y="1917956"/>
            <a:ext cx="9950103" cy="1507376"/>
          </a:xfrm>
        </p:spPr>
        <p:txBody>
          <a:bodyPr>
            <a:normAutofit fontScale="90000"/>
          </a:bodyPr>
          <a:lstStyle/>
          <a:p>
            <a:pPr algn="ctr"/>
            <a:r>
              <a:rPr lang="hy-AM" sz="4400" dirty="0">
                <a:latin typeface="Trebuchet MS" panose="020B0603020202020204" pitchFamily="34" charset="0"/>
              </a:rPr>
              <a:t>Շնորհակալություն ուշադրության համար</a:t>
            </a:r>
            <a:endParaRPr lang="en-US" sz="4400" dirty="0">
              <a:latin typeface="Trebuchet MS" panose="020B0603020202020204" pitchFamily="34" charset="0"/>
            </a:endParaRPr>
          </a:p>
        </p:txBody>
      </p:sp>
      <p:pic>
        <p:nvPicPr>
          <p:cNvPr id="3074" name="Picture 2" descr="Հայաստանի Զինանշան - Ուիքիփետիա">
            <a:extLst>
              <a:ext uri="{FF2B5EF4-FFF2-40B4-BE49-F238E27FC236}">
                <a16:creationId xmlns:a16="http://schemas.microsoft.com/office/drawing/2014/main" id="{A8BB77F4-721D-4C2D-8AA7-61A5309BB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847" y="4105533"/>
            <a:ext cx="1829803" cy="175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ԲԴԽ - infocom.am">
            <a:extLst>
              <a:ext uri="{FF2B5EF4-FFF2-40B4-BE49-F238E27FC236}">
                <a16:creationId xmlns:a16="http://schemas.microsoft.com/office/drawing/2014/main" id="{7EB3D1A3-EDB2-45D0-A49C-00430620F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446" y="4053285"/>
            <a:ext cx="1861106" cy="186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Нет описания фото.">
            <a:extLst>
              <a:ext uri="{FF2B5EF4-FFF2-40B4-BE49-F238E27FC236}">
                <a16:creationId xmlns:a16="http://schemas.microsoft.com/office/drawing/2014/main" id="{F3C9070B-B958-43AE-A692-73112D19D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916" y="3790996"/>
            <a:ext cx="2612102" cy="238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7CDB56-9F8F-4A23-9E85-938DE0A42F93}"/>
              </a:ext>
            </a:extLst>
          </p:cNvPr>
          <p:cNvSpPr txBox="1"/>
          <p:nvPr/>
        </p:nvSpPr>
        <p:spPr>
          <a:xfrm>
            <a:off x="4137085" y="3423498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i="1" dirty="0">
                <a:latin typeface="Trebuchet MS" panose="020B0603020202020204" pitchFamily="34" charset="0"/>
              </a:rPr>
              <a:t>Բոլորը հավասար են օրենքի առջև</a:t>
            </a:r>
            <a:endParaRPr lang="en-US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534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ocksVTI">
  <a:themeElements>
    <a:clrScheme name="Blocks">
      <a:dk1>
        <a:sysClr val="windowText" lastClr="000000"/>
      </a:dk1>
      <a:lt1>
        <a:sysClr val="window" lastClr="FFFFFF"/>
      </a:lt1>
      <a:dk2>
        <a:srgbClr val="1B3843"/>
      </a:dk2>
      <a:lt2>
        <a:srgbClr val="F2F3F1"/>
      </a:lt2>
      <a:accent1>
        <a:srgbClr val="7A8592"/>
      </a:accent1>
      <a:accent2>
        <a:srgbClr val="8C8C96"/>
      </a:accent2>
      <a:accent3>
        <a:srgbClr val="7A6C76"/>
      </a:accent3>
      <a:accent4>
        <a:srgbClr val="A7AA9D"/>
      </a:accent4>
      <a:accent5>
        <a:srgbClr val="63787F"/>
      </a:accent5>
      <a:accent6>
        <a:srgbClr val="889DA5"/>
      </a:accent6>
      <a:hlink>
        <a:srgbClr val="71819B"/>
      </a:hlink>
      <a:folHlink>
        <a:srgbClr val="7E8B85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130</TotalTime>
  <Words>690</Words>
  <Application>Microsoft Office PowerPoint</Application>
  <PresentationFormat>Widescreen</PresentationFormat>
  <Paragraphs>50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ArialAMU</vt:lpstr>
      <vt:lpstr>Avenir Next LT Pro</vt:lpstr>
      <vt:lpstr>Avenir Next LT Pro Light</vt:lpstr>
      <vt:lpstr>Trebuchet MS</vt:lpstr>
      <vt:lpstr>BlocksVTI</vt:lpstr>
      <vt:lpstr>Առաջին ատյանի ընդհանուր իրավասության դատարան</vt:lpstr>
      <vt:lpstr>Ընդհանուր իրավասության դատարան</vt:lpstr>
      <vt:lpstr>Դատական դեպարտամենտի կառուցվածքը</vt:lpstr>
      <vt:lpstr>Գործառույթները</vt:lpstr>
      <vt:lpstr>«Հայաստանի Հանրապետության դատական օրենսգիրք»  սահմանադրական օրենքի 21-րդ հոդվածի համաձայն՝ </vt:lpstr>
      <vt:lpstr>Ի՞նչ է «ԲԴԽ»-ն</vt:lpstr>
      <vt:lpstr>Ի՞նչ է անում «ԲԴԽ»-ն</vt:lpstr>
      <vt:lpstr>«ԲԴԽ»-ի այլ լիազորություններ</vt:lpstr>
      <vt:lpstr>«ԲԴԽ»-ի գործառույթները</vt:lpstr>
      <vt:lpstr>Դատավարություն</vt:lpstr>
      <vt:lpstr>Դատավորի օգնականները</vt:lpstr>
      <vt:lpstr>Գործերի ներկայացում և քննում </vt:lpstr>
      <vt:lpstr>Կայքեր և աղբյուրներ, որոնք նպաստել են աշխատանքի կայացմանը</vt:lpstr>
      <vt:lpstr>Շնորհակալություն ուշադրության համար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David Muradyan</cp:lastModifiedBy>
  <cp:revision>131</cp:revision>
  <dcterms:created xsi:type="dcterms:W3CDTF">2023-04-15T14:53:29Z</dcterms:created>
  <dcterms:modified xsi:type="dcterms:W3CDTF">2023-04-16T12:08:07Z</dcterms:modified>
</cp:coreProperties>
</file>