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6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AM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6BDB5-106E-804D-9CA6-D29E6C30DD96}" type="datetimeFigureOut">
              <a:rPr lang="ru-AM" smtClean="0"/>
              <a:t>03/06/2024</a:t>
            </a:fld>
            <a:endParaRPr lang="ru-AM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AM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AM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AM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AED3D-E5B6-7E46-AE91-948CD976B642}" type="slidenum">
              <a:rPr lang="ru-AM" smtClean="0"/>
              <a:t>‹#›</a:t>
            </a:fld>
            <a:endParaRPr lang="ru-AM"/>
          </a:p>
        </p:txBody>
      </p:sp>
    </p:spTree>
    <p:extLst>
      <p:ext uri="{BB962C8B-B14F-4D97-AF65-F5344CB8AC3E}">
        <p14:creationId xmlns:p14="http://schemas.microsoft.com/office/powerpoint/2010/main" val="3871841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45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9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gamma.app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amma.ap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amma.ap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gamma.a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21611" y="1431250"/>
            <a:ext cx="7673578" cy="29408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789"/>
              </a:lnSpc>
              <a:buNone/>
            </a:pPr>
            <a:r>
              <a:rPr lang="en-US" sz="4631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Ոչ Խաղաղ Պատմություն և Մեծ Հաղթանակ. Ինչ Կլիներ, Եթե Նապոլեոնը Հաղթեր Վաթերլոյում</a:t>
            </a:r>
            <a:endParaRPr lang="en-US" sz="4631" dirty="0"/>
          </a:p>
        </p:txBody>
      </p:sp>
      <p:sp>
        <p:nvSpPr>
          <p:cNvPr id="6" name="Text 3"/>
          <p:cNvSpPr/>
          <p:nvPr/>
        </p:nvSpPr>
        <p:spPr>
          <a:xfrm>
            <a:off x="6221611" y="4666178"/>
            <a:ext cx="7673578" cy="1568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70"/>
              </a:lnSpc>
              <a:buNone/>
            </a:pPr>
            <a:r>
              <a:rPr lang="en-US" sz="1544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 Բոնապարտի «ոչ խաղաղ պատմությունը» փառասիրության, իշխանության ձգտման և իր դեմ ուժի անխուսափելի դարձի պատմությունն է: Նրա արշավները, նվաճումներն ու պատերազմները դարձան պատմական ժառանգության անբաժանելի մասը, որը հարստացրեց համաշխարհային պատկերը:</a:t>
            </a:r>
            <a:endParaRPr lang="en-US" sz="1544" dirty="0"/>
          </a:p>
        </p:txBody>
      </p:sp>
      <p:sp>
        <p:nvSpPr>
          <p:cNvPr id="7" name="Shape 4"/>
          <p:cNvSpPr/>
          <p:nvPr/>
        </p:nvSpPr>
        <p:spPr>
          <a:xfrm>
            <a:off x="6221611" y="6469975"/>
            <a:ext cx="313611" cy="313611"/>
          </a:xfrm>
          <a:prstGeom prst="roundRect">
            <a:avLst>
              <a:gd name="adj" fmla="val 2915422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231" y="6477595"/>
            <a:ext cx="298371" cy="29837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633210" y="6455331"/>
            <a:ext cx="2474714" cy="3430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02"/>
              </a:lnSpc>
              <a:buNone/>
            </a:pPr>
            <a:r>
              <a:rPr lang="en-US" sz="1930" b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by Levon Tsaturyan</a:t>
            </a:r>
            <a:endParaRPr lang="en-US" sz="1930" dirty="0"/>
          </a:p>
        </p:txBody>
      </p:sp>
      <p:pic>
        <p:nvPicPr>
          <p:cNvPr id="10" name="Image 2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1267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0615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398044" y="2515076"/>
            <a:ext cx="4828699" cy="5153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058"/>
              </a:lnSpc>
              <a:buNone/>
            </a:pPr>
            <a:r>
              <a:rPr lang="en-US" sz="324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Նապոլեոնի Արշավները</a:t>
            </a:r>
            <a:endParaRPr lang="en-US" sz="3247" dirty="0"/>
          </a:p>
        </p:txBody>
      </p:sp>
      <p:sp>
        <p:nvSpPr>
          <p:cNvPr id="6" name="Shape 3"/>
          <p:cNvSpPr/>
          <p:nvPr/>
        </p:nvSpPr>
        <p:spPr>
          <a:xfrm>
            <a:off x="3628906" y="3277672"/>
            <a:ext cx="32980" cy="4500086"/>
          </a:xfrm>
          <a:prstGeom prst="rect">
            <a:avLst/>
          </a:prstGeom>
          <a:solidFill>
            <a:srgbClr val="343131"/>
          </a:solidFill>
          <a:ln/>
        </p:spPr>
      </p:sp>
      <p:sp>
        <p:nvSpPr>
          <p:cNvPr id="7" name="Shape 4"/>
          <p:cNvSpPr/>
          <p:nvPr/>
        </p:nvSpPr>
        <p:spPr>
          <a:xfrm>
            <a:off x="3830836" y="3575506"/>
            <a:ext cx="577215" cy="32980"/>
          </a:xfrm>
          <a:prstGeom prst="rect">
            <a:avLst/>
          </a:prstGeom>
          <a:solidFill>
            <a:srgbClr val="343131"/>
          </a:solidFill>
          <a:ln/>
        </p:spPr>
      </p:sp>
      <p:sp>
        <p:nvSpPr>
          <p:cNvPr id="8" name="Shape 5"/>
          <p:cNvSpPr/>
          <p:nvPr/>
        </p:nvSpPr>
        <p:spPr>
          <a:xfrm>
            <a:off x="3459837" y="3406497"/>
            <a:ext cx="370999" cy="370999"/>
          </a:xfrm>
          <a:prstGeom prst="roundRect">
            <a:avLst>
              <a:gd name="adj" fmla="val 26674"/>
            </a:avLst>
          </a:prstGeom>
          <a:solidFill>
            <a:srgbClr val="343131"/>
          </a:solidFill>
          <a:ln/>
        </p:spPr>
      </p:sp>
      <p:sp>
        <p:nvSpPr>
          <p:cNvPr id="9" name="Text 6"/>
          <p:cNvSpPr/>
          <p:nvPr/>
        </p:nvSpPr>
        <p:spPr>
          <a:xfrm>
            <a:off x="3592116" y="3437334"/>
            <a:ext cx="106323" cy="3092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35"/>
              </a:lnSpc>
              <a:buNone/>
            </a:pPr>
            <a:r>
              <a:rPr lang="en-US" sz="194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948" dirty="0"/>
          </a:p>
        </p:txBody>
      </p:sp>
      <p:sp>
        <p:nvSpPr>
          <p:cNvPr id="10" name="Text 7"/>
          <p:cNvSpPr/>
          <p:nvPr/>
        </p:nvSpPr>
        <p:spPr>
          <a:xfrm>
            <a:off x="4552355" y="3442573"/>
            <a:ext cx="2240994" cy="25777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29"/>
              </a:lnSpc>
              <a:buNone/>
            </a:pPr>
            <a:r>
              <a:rPr lang="en-US" sz="1623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Սկսած 1796 թվականի</a:t>
            </a:r>
            <a:endParaRPr lang="en-US" sz="1623" dirty="0"/>
          </a:p>
        </p:txBody>
      </p:sp>
      <p:sp>
        <p:nvSpPr>
          <p:cNvPr id="11" name="Text 8"/>
          <p:cNvSpPr/>
          <p:nvPr/>
        </p:nvSpPr>
        <p:spPr>
          <a:xfrm>
            <a:off x="4552355" y="3799284"/>
            <a:ext cx="6679883" cy="5276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78"/>
              </a:lnSpc>
              <a:buNone/>
            </a:pPr>
            <a:r>
              <a:rPr lang="en-US" sz="1299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Նապոլեոնի արշավները սկսած 1796 թվականի իտալական արշավից կառուցվել են որպես ռազմավարական պար անդունդի եզրին:</a:t>
            </a:r>
            <a:endParaRPr lang="en-US" sz="1299" dirty="0"/>
          </a:p>
        </p:txBody>
      </p:sp>
      <p:sp>
        <p:nvSpPr>
          <p:cNvPr id="12" name="Shape 9"/>
          <p:cNvSpPr/>
          <p:nvPr/>
        </p:nvSpPr>
        <p:spPr>
          <a:xfrm>
            <a:off x="3830836" y="4954607"/>
            <a:ext cx="577215" cy="32980"/>
          </a:xfrm>
          <a:prstGeom prst="rect">
            <a:avLst/>
          </a:prstGeom>
          <a:solidFill>
            <a:srgbClr val="343131"/>
          </a:solidFill>
          <a:ln/>
        </p:spPr>
      </p:sp>
      <p:sp>
        <p:nvSpPr>
          <p:cNvPr id="13" name="Shape 10"/>
          <p:cNvSpPr/>
          <p:nvPr/>
        </p:nvSpPr>
        <p:spPr>
          <a:xfrm>
            <a:off x="3459837" y="4785598"/>
            <a:ext cx="370999" cy="370999"/>
          </a:xfrm>
          <a:prstGeom prst="roundRect">
            <a:avLst>
              <a:gd name="adj" fmla="val 26674"/>
            </a:avLst>
          </a:prstGeom>
          <a:solidFill>
            <a:srgbClr val="343131"/>
          </a:solidFill>
          <a:ln/>
        </p:spPr>
      </p:sp>
      <p:sp>
        <p:nvSpPr>
          <p:cNvPr id="14" name="Text 11"/>
          <p:cNvSpPr/>
          <p:nvPr/>
        </p:nvSpPr>
        <p:spPr>
          <a:xfrm>
            <a:off x="3576161" y="4816435"/>
            <a:ext cx="138232" cy="3092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35"/>
              </a:lnSpc>
              <a:buNone/>
            </a:pPr>
            <a:r>
              <a:rPr lang="en-US" sz="194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948" dirty="0"/>
          </a:p>
        </p:txBody>
      </p:sp>
      <p:sp>
        <p:nvSpPr>
          <p:cNvPr id="15" name="Text 12"/>
          <p:cNvSpPr/>
          <p:nvPr/>
        </p:nvSpPr>
        <p:spPr>
          <a:xfrm>
            <a:off x="4552355" y="4821674"/>
            <a:ext cx="2061567" cy="25777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29"/>
              </a:lnSpc>
              <a:buNone/>
            </a:pPr>
            <a:r>
              <a:rPr lang="en-US" sz="1623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Պատերազմները</a:t>
            </a:r>
            <a:endParaRPr lang="en-US" sz="1623" dirty="0"/>
          </a:p>
        </p:txBody>
      </p:sp>
      <p:sp>
        <p:nvSpPr>
          <p:cNvPr id="16" name="Text 13"/>
          <p:cNvSpPr/>
          <p:nvPr/>
        </p:nvSpPr>
        <p:spPr>
          <a:xfrm>
            <a:off x="4552355" y="5178385"/>
            <a:ext cx="6679883" cy="5276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78"/>
              </a:lnSpc>
              <a:buNone/>
            </a:pPr>
            <a:r>
              <a:rPr lang="en-US" sz="1299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Այդ պատերազմները ոչ միայն տարածքների համար պայքար էին, այլև գաղափարների, հեղափոխության սկզբունքների համար պայքար ։</a:t>
            </a:r>
            <a:endParaRPr lang="en-US" sz="1299" dirty="0"/>
          </a:p>
        </p:txBody>
      </p:sp>
      <p:sp>
        <p:nvSpPr>
          <p:cNvPr id="17" name="Shape 14"/>
          <p:cNvSpPr/>
          <p:nvPr/>
        </p:nvSpPr>
        <p:spPr>
          <a:xfrm>
            <a:off x="3830836" y="6333708"/>
            <a:ext cx="577215" cy="32980"/>
          </a:xfrm>
          <a:prstGeom prst="rect">
            <a:avLst/>
          </a:prstGeom>
          <a:solidFill>
            <a:srgbClr val="343131"/>
          </a:solidFill>
          <a:ln/>
        </p:spPr>
      </p:sp>
      <p:sp>
        <p:nvSpPr>
          <p:cNvPr id="18" name="Shape 15"/>
          <p:cNvSpPr/>
          <p:nvPr/>
        </p:nvSpPr>
        <p:spPr>
          <a:xfrm>
            <a:off x="3459837" y="6164699"/>
            <a:ext cx="370999" cy="370999"/>
          </a:xfrm>
          <a:prstGeom prst="roundRect">
            <a:avLst>
              <a:gd name="adj" fmla="val 26674"/>
            </a:avLst>
          </a:prstGeom>
          <a:solidFill>
            <a:srgbClr val="343131"/>
          </a:solidFill>
          <a:ln/>
        </p:spPr>
      </p:sp>
      <p:sp>
        <p:nvSpPr>
          <p:cNvPr id="19" name="Text 16"/>
          <p:cNvSpPr/>
          <p:nvPr/>
        </p:nvSpPr>
        <p:spPr>
          <a:xfrm>
            <a:off x="3576995" y="6195536"/>
            <a:ext cx="136565" cy="3092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435"/>
              </a:lnSpc>
              <a:buNone/>
            </a:pPr>
            <a:r>
              <a:rPr lang="en-US" sz="1948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948" dirty="0"/>
          </a:p>
        </p:txBody>
      </p:sp>
      <p:sp>
        <p:nvSpPr>
          <p:cNvPr id="20" name="Text 17"/>
          <p:cNvSpPr/>
          <p:nvPr/>
        </p:nvSpPr>
        <p:spPr>
          <a:xfrm>
            <a:off x="4552355" y="6200775"/>
            <a:ext cx="4271724" cy="25777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29"/>
              </a:lnSpc>
              <a:buNone/>
            </a:pPr>
            <a:r>
              <a:rPr lang="en-US" sz="1623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Պատերազմը ու աշխարհական պատկերը</a:t>
            </a:r>
            <a:endParaRPr lang="en-US" sz="1623" dirty="0"/>
          </a:p>
        </p:txBody>
      </p:sp>
      <p:sp>
        <p:nvSpPr>
          <p:cNvPr id="21" name="Text 18"/>
          <p:cNvSpPr/>
          <p:nvPr/>
        </p:nvSpPr>
        <p:spPr>
          <a:xfrm>
            <a:off x="4552355" y="6557486"/>
            <a:ext cx="6679883" cy="10553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78"/>
              </a:lnSpc>
              <a:buNone/>
            </a:pPr>
            <a:r>
              <a:rPr lang="en-US" sz="1299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Պատերազմը նրան վկայեց որպես հանճարեղ ստրատեգ, որն ունակ էր ամենահամարձակ մանևրների, բայց նաև բացահայտեց նրա խոցելիությունները ՝ եսասիրությունը, չափազանց հավակնոտությունը և նույնիսկ ավտորիտարիզմի սովորությունները ։</a:t>
            </a:r>
            <a:endParaRPr lang="en-US" sz="1299" dirty="0"/>
          </a:p>
        </p:txBody>
      </p:sp>
      <p:pic>
        <p:nvPicPr>
          <p:cNvPr id="22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625673"/>
            <a:ext cx="7948851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Նապոլեոնի Պատերազմները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1875473"/>
            <a:ext cx="301906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Սկսած 1796 թվականի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37993" y="2444829"/>
            <a:ext cx="315634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Նապոլեոնի արշավները սկսած 1796 թվականի իտալական արշավից կառուցվել են որպես ռազմավարական պար անդունդի եզրին: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187547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Պատերազմները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2444829"/>
            <a:ext cx="3156347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Այդ պատերազմները ոչ միայն տարածքների համար պայքար էին, այլև գաղափարների, հեղափոխության սկզբունքների համար պայքար ։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1875473"/>
            <a:ext cx="3156347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Պատերազմը ու աշխարհական պատկերը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2" y="3139202"/>
            <a:ext cx="3156347" cy="4264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Պատերազմը նրան վկայեց որպես հանճարեղ ստրատեգ, որն ունակ էր ամենահամարձակ մանևրների, բայց նաև բացահայտեց նրա խոցելիությունները ՝ եսասիրությունը, չափազանց հավակնոտությունը և նույնիսկ ավտորիտարիզմի սովորությունները ։</a:t>
            </a:r>
            <a:endParaRPr lang="en-US" sz="1750" dirty="0"/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754267"/>
            <a:ext cx="10418921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Նապոլեոնի Հաղթանակը Վաթերլոյում</a:t>
            </a:r>
            <a:endParaRPr lang="en-US" sz="4374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2781895"/>
            <a:ext cx="5277207" cy="8886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260163" y="4003834"/>
            <a:ext cx="483286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Վաթերլոյում տարած հաղթանակից հետո</a:t>
            </a:r>
            <a:endParaRPr lang="en-US" sz="2187" dirty="0"/>
          </a:p>
        </p:txBody>
      </p:sp>
      <p:sp>
        <p:nvSpPr>
          <p:cNvPr id="9" name="Text 5"/>
          <p:cNvSpPr/>
          <p:nvPr/>
        </p:nvSpPr>
        <p:spPr>
          <a:xfrm>
            <a:off x="2260163" y="4831437"/>
            <a:ext cx="483286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Նապոլեոնը կրկին կդառնար Եվրոպայի անվիճելի տերը։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2781895"/>
            <a:ext cx="5277207" cy="88868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537371" y="4003834"/>
            <a:ext cx="4832866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Պատերազմի կոշտ իրողությունները</a:t>
            </a:r>
            <a:endParaRPr lang="en-US" sz="2187" dirty="0"/>
          </a:p>
        </p:txBody>
      </p:sp>
      <p:sp>
        <p:nvSpPr>
          <p:cNvPr id="12" name="Text 7"/>
          <p:cNvSpPr/>
          <p:nvPr/>
        </p:nvSpPr>
        <p:spPr>
          <a:xfrm>
            <a:off x="7537371" y="4831437"/>
            <a:ext cx="4832866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Նապոլեոնը ձգտում էր ստեղծել մեկ եվրոպական պետություն, և նա, հավանաբար, իր ջանքերը կուղղեր այս գաղափարը կառուցելու համար:</a:t>
            </a:r>
            <a:endParaRPr lang="en-US" sz="1750" dirty="0"/>
          </a:p>
        </p:txBody>
      </p:sp>
      <p:pic>
        <p:nvPicPr>
          <p:cNvPr id="13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351365"/>
            <a:ext cx="674965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Նապոլեոնը Վաթերլոյում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3552587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343131"/>
          </a:solidFill>
          <a:ln/>
        </p:spPr>
      </p:sp>
      <p:sp>
        <p:nvSpPr>
          <p:cNvPr id="8" name="Text 5"/>
          <p:cNvSpPr/>
          <p:nvPr/>
        </p:nvSpPr>
        <p:spPr>
          <a:xfrm>
            <a:off x="2216348" y="3594259"/>
            <a:ext cx="143232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760107" y="3628906"/>
            <a:ext cx="444400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Վաթերլոյում տարած հաղթանակից հետո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760107" y="4456509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Նապոլեոնը կրկին կդառնար Եվրոպայի անվիճելի </a:t>
            </a:r>
            <a:r>
              <a:rPr lang="en-US" sz="1750" dirty="0" err="1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տերը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։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426285" y="3552587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343131"/>
          </a:solidFill>
          <a:ln/>
        </p:spPr>
      </p:sp>
      <p:sp>
        <p:nvSpPr>
          <p:cNvPr id="12" name="Text 9"/>
          <p:cNvSpPr/>
          <p:nvPr/>
        </p:nvSpPr>
        <p:spPr>
          <a:xfrm>
            <a:off x="7583091" y="3594259"/>
            <a:ext cx="186214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8148399" y="3628906"/>
            <a:ext cx="444400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EBCCB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Պատերազմի կոշտ իրողությունները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8148399" y="4456509"/>
            <a:ext cx="444400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Նապոլեոնը ձգտում էր ստեղծել մեկ եվրոպական պետություն, և նա, հավանաբար, իր ջանքերը կուղղեր այս գաղափարը կառուցելու համար:</a:t>
            </a:r>
            <a:endParaRPr lang="en-US" sz="1750" dirty="0"/>
          </a:p>
        </p:txBody>
      </p:sp>
      <p:pic>
        <p:nvPicPr>
          <p:cNvPr id="15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30122" y="-23916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sp>
        <p:nvSpPr>
          <p:cNvPr id="4" name="Text 2"/>
          <p:cNvSpPr/>
          <p:nvPr/>
        </p:nvSpPr>
        <p:spPr>
          <a:xfrm>
            <a:off x="1903996" y="838328"/>
            <a:ext cx="11185071" cy="50164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hy-AM" sz="3200" b="1" i="0" dirty="0">
                <a:solidFill>
                  <a:srgbClr val="E2E2E2"/>
                </a:solidFill>
                <a:effectLst/>
                <a:latin typeface="Helvetica Neue"/>
              </a:rPr>
              <a:t>Քաղաքական և սոցիալական փոփոխությունները</a:t>
            </a:r>
            <a:endParaRPr lang="en-US" sz="3200" b="1" dirty="0"/>
          </a:p>
        </p:txBody>
      </p:sp>
      <p:sp>
        <p:nvSpPr>
          <p:cNvPr id="5" name="Text 3"/>
          <p:cNvSpPr/>
          <p:nvPr/>
        </p:nvSpPr>
        <p:spPr>
          <a:xfrm>
            <a:off x="2037993" y="1875473"/>
            <a:ext cx="301906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37991" y="2444828"/>
            <a:ext cx="10350608" cy="4264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99"/>
              </a:lnSpc>
              <a:buNone/>
            </a:pPr>
            <a:r>
              <a:rPr lang="hy-AM" sz="2800" b="0" i="0" dirty="0">
                <a:solidFill>
                  <a:srgbClr val="E2E2E2"/>
                </a:solidFill>
                <a:effectLst/>
                <a:latin typeface="Helvetica Neue"/>
              </a:rPr>
              <a:t>Քաղաքական և սոցիալական փոփոխությունները, որոնք նա կկատարեր իր երևակայական «աշխարհակարգում», նշանակալի կլինեին: Հնարավոր է, որ նա բարեփոխումներ իրականացներ իրավունքի, տնտեսագիտության և կրթության ոլորտներում ՝ փորձելով միավորել համակարգերը իր ամբողջ կայսրությունում: Նա, հավանաբար, կշարունակեր իրականացնել հավասարության և ազատության սկզբունքների վրա հիմնված օրենսգրքեր և օրենքներ, որոնք բնորոշ էին ֆրանսիական հեղափոխությանը</a:t>
            </a:r>
            <a:r>
              <a:rPr lang="hy-AM" sz="1600" b="0" i="0" dirty="0">
                <a:solidFill>
                  <a:srgbClr val="E2E2E2"/>
                </a:solidFill>
                <a:effectLst/>
                <a:latin typeface="Helvetica Neue"/>
              </a:rPr>
              <a:t>: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187547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2444829"/>
            <a:ext cx="3156347" cy="2487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1875473"/>
            <a:ext cx="3156347" cy="1041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2" y="3139202"/>
            <a:ext cx="3156347" cy="4264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endParaRPr lang="en-US" sz="1750" dirty="0"/>
          </a:p>
        </p:txBody>
      </p:sp>
      <p:pic>
        <p:nvPicPr>
          <p:cNvPr id="11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88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635037" y="0"/>
            <a:ext cx="6756474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21611" y="1431250"/>
            <a:ext cx="7673578" cy="29408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789"/>
              </a:lnSpc>
              <a:buNone/>
            </a:pPr>
            <a:endParaRPr lang="en-US" sz="4631" dirty="0"/>
          </a:p>
        </p:txBody>
      </p:sp>
      <p:sp>
        <p:nvSpPr>
          <p:cNvPr id="6" name="Text 3"/>
          <p:cNvSpPr/>
          <p:nvPr/>
        </p:nvSpPr>
        <p:spPr>
          <a:xfrm>
            <a:off x="6589217" y="1091923"/>
            <a:ext cx="7673578" cy="1568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/>
            <a:r>
              <a:rPr lang="hy-AM" sz="2000" b="0" i="0" dirty="0">
                <a:solidFill>
                  <a:srgbClr val="E2E2E2"/>
                </a:solidFill>
                <a:effectLst/>
                <a:latin typeface="Helvetica Neue"/>
              </a:rPr>
              <a:t>Այնուամենայնիվ, ինչպես մյուս բռնապետների և ավտոկրատների դեպքում, հարց է առաջանում, թե որքան երկար կարող էր շարունակվել Այս կարգը: Հնարավոր է, որ ժամանակի ընթացքում բնակչության աճող դժգոհությունը և այլ պետությունների ազգային հավակնությունները ապստամբություններ կամ նույնիսկ նոր պատերազմներ առաջացնեին: Բացի այդ, ինքը ՝ Նապոլեոնը, կարող էր բախվել հսկայական կայսրության կառավարման և մշտական մարտահրավերների պայմաններում իր իշխանությունը պահպանելու խնդիրների հետ ։</a:t>
            </a:r>
          </a:p>
          <a:p>
            <a:pPr algn="l"/>
            <a:r>
              <a:rPr lang="hy-AM" sz="2000" b="0" i="0" dirty="0">
                <a:solidFill>
                  <a:srgbClr val="E2E2E2"/>
                </a:solidFill>
                <a:effectLst/>
                <a:latin typeface="Helvetica Neue"/>
              </a:rPr>
              <a:t>Այսպիսով, չնայած վերջին ճակատամարտում հաղթանակը կարող էր Նապոլեոնին ժամանակավոր տիրապետություն տալ Եվրոպայի նկատմամբ և իր հավակնությունները կյանքի կոչելու հնարավորություն, այդ հաղթանակի երկարաժամկետ հետևանքները կմնան հարցականի տակ: Ի վերջո, պատմությունը ցույց է տվել, որ մեծ կայսրությունները հաճախ փլուզվում են իրենց սեփական իշխանության ծանրության տակ:</a:t>
            </a:r>
          </a:p>
          <a:p>
            <a:pPr marL="0" indent="0">
              <a:lnSpc>
                <a:spcPts val="2470"/>
              </a:lnSpc>
              <a:buNone/>
            </a:pPr>
            <a:endParaRPr lang="en-US" sz="1544" dirty="0"/>
          </a:p>
        </p:txBody>
      </p:sp>
      <p:sp>
        <p:nvSpPr>
          <p:cNvPr id="9" name="Text 5"/>
          <p:cNvSpPr/>
          <p:nvPr/>
        </p:nvSpPr>
        <p:spPr>
          <a:xfrm>
            <a:off x="6633210" y="6455331"/>
            <a:ext cx="2474714" cy="3430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02"/>
              </a:lnSpc>
              <a:buNone/>
            </a:pPr>
            <a:endParaRPr lang="en-US" sz="1930" dirty="0"/>
          </a:p>
        </p:txBody>
      </p:sp>
      <p:pic>
        <p:nvPicPr>
          <p:cNvPr id="10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58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459</Words>
  <Application>Microsoft Office PowerPoint</Application>
  <PresentationFormat>Custom</PresentationFormat>
  <Paragraphs>43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Gelasio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David Muradyan</cp:lastModifiedBy>
  <cp:revision>5</cp:revision>
  <dcterms:created xsi:type="dcterms:W3CDTF">2024-03-02T16:53:13Z</dcterms:created>
  <dcterms:modified xsi:type="dcterms:W3CDTF">2024-03-06T07:44:39Z</dcterms:modified>
</cp:coreProperties>
</file>