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6" r:id="rId9"/>
    <p:sldId id="267" r:id="rId10"/>
    <p:sldId id="268" r:id="rId11"/>
    <p:sldId id="269" r:id="rId12"/>
    <p:sldId id="270" r:id="rId13"/>
    <p:sldId id="271" r:id="rId14"/>
    <p:sldId id="262" r:id="rId15"/>
    <p:sldId id="263" r:id="rId16"/>
    <p:sldId id="265" r:id="rId17"/>
  </p:sldIdLst>
  <p:sldSz cx="12052300" cy="10160000"/>
  <p:notesSz cx="6858000" cy="9144000"/>
  <p:embeddedFontLst>
    <p:embeddedFont>
      <p:font typeface="Sylfaen" pitchFamily="18" charset="0"/>
      <p:regular r:id="rId18"/>
    </p:embeddedFon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Franklin Gothic Book" pitchFamily="34" charset="0"/>
      <p:regular r:id="rId23"/>
      <p:italic r:id="rId24"/>
    </p:embeddedFont>
    <p:embeddedFont>
      <p:font typeface="Wingdings 2" pitchFamily="18" charset="2"/>
      <p:regular r:id="rId25"/>
    </p:embeddedFont>
    <p:embeddedFont>
      <p:font typeface="Franklin Gothic Medium" pitchFamily="34" charset="0"/>
      <p:regular r:id="rId26"/>
      <p:italic r:id="rId27"/>
    </p:embeddedFont>
  </p:embeddedFontLst>
  <p:defaultTextStyle>
    <a:defPPr>
      <a:defRPr lang="en-US"/>
    </a:defPPr>
    <a:lvl1pPr marL="0" algn="l" defTabSz="9143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63" algn="l" defTabSz="9143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26" algn="l" defTabSz="9143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488" algn="l" defTabSz="9143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651" algn="l" defTabSz="9143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814" algn="l" defTabSz="9143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977" algn="l" defTabSz="9143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139" algn="l" defTabSz="9143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302" algn="l" defTabSz="9143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936" y="-210"/>
      </p:cViewPr>
      <p:guideLst>
        <p:guide orient="horz" pos="3200"/>
        <p:guide pos="37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3925" y="3156189"/>
            <a:ext cx="10244455" cy="217781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07845" y="5757334"/>
            <a:ext cx="8436610" cy="25964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050" y="6528744"/>
            <a:ext cx="10244455" cy="201788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52050" y="4306243"/>
            <a:ext cx="10244455" cy="22225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2615" y="2370670"/>
            <a:ext cx="5323098" cy="6705130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26587" y="2370670"/>
            <a:ext cx="5323098" cy="6705130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2615" y="2274242"/>
            <a:ext cx="5325193" cy="947795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163" indent="0">
              <a:buNone/>
              <a:defRPr sz="2000" b="1"/>
            </a:lvl2pPr>
            <a:lvl3pPr marL="914326" indent="0">
              <a:buNone/>
              <a:defRPr sz="1900" b="1"/>
            </a:lvl3pPr>
            <a:lvl4pPr marL="1371488" indent="0">
              <a:buNone/>
              <a:defRPr sz="1600" b="1"/>
            </a:lvl4pPr>
            <a:lvl5pPr marL="1828651" indent="0">
              <a:buNone/>
              <a:defRPr sz="1600" b="1"/>
            </a:lvl5pPr>
            <a:lvl6pPr marL="2285814" indent="0">
              <a:buNone/>
              <a:defRPr sz="1600" b="1"/>
            </a:lvl6pPr>
            <a:lvl7pPr marL="2742977" indent="0">
              <a:buNone/>
              <a:defRPr sz="1600" b="1"/>
            </a:lvl7pPr>
            <a:lvl8pPr marL="3200139" indent="0">
              <a:buNone/>
              <a:defRPr sz="1600" b="1"/>
            </a:lvl8pPr>
            <a:lvl9pPr marL="365730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2615" y="3222037"/>
            <a:ext cx="5325193" cy="585376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22405" y="2274242"/>
            <a:ext cx="5327283" cy="947795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163" indent="0">
              <a:buNone/>
              <a:defRPr sz="2000" b="1"/>
            </a:lvl2pPr>
            <a:lvl3pPr marL="914326" indent="0">
              <a:buNone/>
              <a:defRPr sz="1900" b="1"/>
            </a:lvl3pPr>
            <a:lvl4pPr marL="1371488" indent="0">
              <a:buNone/>
              <a:defRPr sz="1600" b="1"/>
            </a:lvl4pPr>
            <a:lvl5pPr marL="1828651" indent="0">
              <a:buNone/>
              <a:defRPr sz="1600" b="1"/>
            </a:lvl5pPr>
            <a:lvl6pPr marL="2285814" indent="0">
              <a:buNone/>
              <a:defRPr sz="1600" b="1"/>
            </a:lvl6pPr>
            <a:lvl7pPr marL="2742977" indent="0">
              <a:buNone/>
              <a:defRPr sz="1600" b="1"/>
            </a:lvl7pPr>
            <a:lvl8pPr marL="3200139" indent="0">
              <a:buNone/>
              <a:defRPr sz="1600" b="1"/>
            </a:lvl8pPr>
            <a:lvl9pPr marL="365730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22405" y="3222037"/>
            <a:ext cx="5327283" cy="585376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7" y="404520"/>
            <a:ext cx="3965124" cy="172155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2118" y="404522"/>
            <a:ext cx="6737569" cy="8671279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2617" y="2126078"/>
            <a:ext cx="3965124" cy="6949723"/>
          </a:xfrm>
        </p:spPr>
        <p:txBody>
          <a:bodyPr/>
          <a:lstStyle>
            <a:lvl1pPr marL="0" indent="0">
              <a:buNone/>
              <a:defRPr sz="1400"/>
            </a:lvl1pPr>
            <a:lvl2pPr marL="457163" indent="0">
              <a:buNone/>
              <a:defRPr sz="1200"/>
            </a:lvl2pPr>
            <a:lvl3pPr marL="914326" indent="0">
              <a:buNone/>
              <a:defRPr sz="900"/>
            </a:lvl3pPr>
            <a:lvl4pPr marL="1371488" indent="0">
              <a:buNone/>
              <a:defRPr sz="900"/>
            </a:lvl4pPr>
            <a:lvl5pPr marL="1828651" indent="0">
              <a:buNone/>
              <a:defRPr sz="900"/>
            </a:lvl5pPr>
            <a:lvl6pPr marL="2285814" indent="0">
              <a:buNone/>
              <a:defRPr sz="900"/>
            </a:lvl6pPr>
            <a:lvl7pPr marL="2742977" indent="0">
              <a:buNone/>
              <a:defRPr sz="900"/>
            </a:lvl7pPr>
            <a:lvl8pPr marL="3200139" indent="0">
              <a:buNone/>
              <a:defRPr sz="900"/>
            </a:lvl8pPr>
            <a:lvl9pPr marL="365730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2335" y="7112001"/>
            <a:ext cx="7231380" cy="8396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62335" y="907815"/>
            <a:ext cx="7231380" cy="6096000"/>
          </a:xfrm>
        </p:spPr>
        <p:txBody>
          <a:bodyPr/>
          <a:lstStyle>
            <a:lvl1pPr marL="0" indent="0">
              <a:buNone/>
              <a:defRPr sz="3300"/>
            </a:lvl1pPr>
            <a:lvl2pPr marL="457163" indent="0">
              <a:buNone/>
              <a:defRPr sz="2800"/>
            </a:lvl2pPr>
            <a:lvl3pPr marL="914326" indent="0">
              <a:buNone/>
              <a:defRPr sz="2300"/>
            </a:lvl3pPr>
            <a:lvl4pPr marL="1371488" indent="0">
              <a:buNone/>
              <a:defRPr sz="2000"/>
            </a:lvl4pPr>
            <a:lvl5pPr marL="1828651" indent="0">
              <a:buNone/>
              <a:defRPr sz="2000"/>
            </a:lvl5pPr>
            <a:lvl6pPr marL="2285814" indent="0">
              <a:buNone/>
              <a:defRPr sz="2000"/>
            </a:lvl6pPr>
            <a:lvl7pPr marL="2742977" indent="0">
              <a:buNone/>
              <a:defRPr sz="2000"/>
            </a:lvl7pPr>
            <a:lvl8pPr marL="3200139" indent="0">
              <a:buNone/>
              <a:defRPr sz="2000"/>
            </a:lvl8pPr>
            <a:lvl9pPr marL="3657302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62335" y="7951613"/>
            <a:ext cx="7231380" cy="1192388"/>
          </a:xfrm>
        </p:spPr>
        <p:txBody>
          <a:bodyPr/>
          <a:lstStyle>
            <a:lvl1pPr marL="0" indent="0">
              <a:buNone/>
              <a:defRPr sz="1400"/>
            </a:lvl1pPr>
            <a:lvl2pPr marL="457163" indent="0">
              <a:buNone/>
              <a:defRPr sz="1200"/>
            </a:lvl2pPr>
            <a:lvl3pPr marL="914326" indent="0">
              <a:buNone/>
              <a:defRPr sz="900"/>
            </a:lvl3pPr>
            <a:lvl4pPr marL="1371488" indent="0">
              <a:buNone/>
              <a:defRPr sz="900"/>
            </a:lvl4pPr>
            <a:lvl5pPr marL="1828651" indent="0">
              <a:buNone/>
              <a:defRPr sz="900"/>
            </a:lvl5pPr>
            <a:lvl6pPr marL="2285814" indent="0">
              <a:buNone/>
              <a:defRPr sz="900"/>
            </a:lvl6pPr>
            <a:lvl7pPr marL="2742977" indent="0">
              <a:buNone/>
              <a:defRPr sz="900"/>
            </a:lvl7pPr>
            <a:lvl8pPr marL="3200139" indent="0">
              <a:buNone/>
              <a:defRPr sz="900"/>
            </a:lvl8pPr>
            <a:lvl9pPr marL="365730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37917" y="406875"/>
            <a:ext cx="2711769" cy="866892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2618" y="406875"/>
            <a:ext cx="7934432" cy="866892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77942" y="7925782"/>
            <a:ext cx="11374358" cy="3527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6919" tIns="63459" rIns="126919" bIns="63459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502179" y="7190239"/>
            <a:ext cx="11148378" cy="1810926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02179" y="5757333"/>
            <a:ext cx="11148378" cy="1354667"/>
          </a:xfrm>
        </p:spPr>
        <p:txBody>
          <a:bodyPr anchor="b"/>
          <a:lstStyle>
            <a:lvl1pPr marL="0" indent="0" algn="l">
              <a:buNone/>
              <a:defRPr sz="3300">
                <a:solidFill>
                  <a:schemeClr val="tx2">
                    <a:shade val="75000"/>
                  </a:schemeClr>
                </a:solidFill>
              </a:defRPr>
            </a:lvl1pPr>
            <a:lvl2pPr marL="634594" indent="0" algn="ctr">
              <a:buNone/>
            </a:lvl2pPr>
            <a:lvl3pPr marL="1269187" indent="0" algn="ctr">
              <a:buNone/>
            </a:lvl3pPr>
            <a:lvl4pPr marL="1903781" indent="0" algn="ctr">
              <a:buNone/>
            </a:lvl4pPr>
            <a:lvl5pPr marL="2538374" indent="0" algn="ctr">
              <a:buNone/>
            </a:lvl5pPr>
            <a:lvl6pPr marL="3172968" indent="0" algn="ctr">
              <a:buNone/>
            </a:lvl6pPr>
            <a:lvl7pPr marL="3807562" indent="0" algn="ctr">
              <a:buNone/>
            </a:lvl7pPr>
            <a:lvl8pPr marL="4442155" indent="0" algn="ctr">
              <a:buNone/>
            </a:lvl8pPr>
            <a:lvl9pPr marL="5076749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0847070" y="9591040"/>
            <a:ext cx="1000341" cy="365760"/>
          </a:xfrm>
        </p:spPr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720484" y="112890"/>
            <a:ext cx="3816562" cy="428037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10847070" y="9591040"/>
            <a:ext cx="1000341" cy="365760"/>
          </a:xfrm>
        </p:spPr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77942" y="5103559"/>
            <a:ext cx="11374358" cy="3527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6919" tIns="63459" rIns="126919" bIns="63459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02179" y="2483556"/>
            <a:ext cx="11148378" cy="1806222"/>
          </a:xfrm>
        </p:spPr>
        <p:txBody>
          <a:bodyPr anchor="b"/>
          <a:lstStyle>
            <a:lvl1pPr marL="0" indent="0" algn="r">
              <a:buNone/>
              <a:defRPr sz="28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37876" y="4366053"/>
            <a:ext cx="11449685" cy="1755296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97726" y="677334"/>
            <a:ext cx="11449685" cy="1246293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401743" y="2370667"/>
            <a:ext cx="5523971" cy="6999111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6126586" y="2370667"/>
            <a:ext cx="5724843" cy="6999111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401743" y="8015111"/>
            <a:ext cx="11349249" cy="130763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70959" y="987778"/>
            <a:ext cx="5655191" cy="947796"/>
          </a:xfrm>
        </p:spPr>
        <p:txBody>
          <a:bodyPr anchor="ctr"/>
          <a:lstStyle>
            <a:lvl1pPr marL="0" indent="0">
              <a:buNone/>
              <a:defRPr sz="25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6122402" y="987778"/>
            <a:ext cx="5657412" cy="947796"/>
          </a:xfrm>
        </p:spPr>
        <p:txBody>
          <a:bodyPr anchor="ctr"/>
          <a:lstStyle>
            <a:lvl1pPr marL="0" indent="0">
              <a:buNone/>
              <a:defRPr sz="25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70959" y="1949685"/>
            <a:ext cx="5655191" cy="5839649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6127284" y="1949685"/>
            <a:ext cx="5652529" cy="5839649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47070" y="9595556"/>
            <a:ext cx="1004358" cy="365760"/>
          </a:xfrm>
        </p:spPr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77942" y="8918223"/>
            <a:ext cx="11374358" cy="3527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6919" tIns="63459" rIns="126919" bIns="63459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97726" y="677334"/>
            <a:ext cx="11449685" cy="1246293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77942" y="8665359"/>
            <a:ext cx="11374358" cy="3527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6919" tIns="63459" rIns="126919" bIns="63459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02615" y="8128000"/>
            <a:ext cx="11148378" cy="771407"/>
          </a:xfrm>
        </p:spPr>
        <p:txBody>
          <a:bodyPr anchor="ctr"/>
          <a:lstStyle>
            <a:lvl1pPr algn="l">
              <a:buNone/>
              <a:defRPr sz="2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602615" y="903111"/>
            <a:ext cx="3965124" cy="7112000"/>
          </a:xfrm>
        </p:spPr>
        <p:txBody>
          <a:bodyPr/>
          <a:lstStyle>
            <a:lvl1pPr marL="0" indent="0">
              <a:buNone/>
              <a:defRPr sz="1900"/>
            </a:lvl1pPr>
            <a:lvl2pPr>
              <a:buNone/>
              <a:defRPr sz="17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4712115" y="903111"/>
            <a:ext cx="7038878" cy="7112000"/>
          </a:xfrm>
        </p:spPr>
        <p:txBody>
          <a:bodyPr/>
          <a:lstStyle>
            <a:lvl1pPr>
              <a:defRPr sz="4400"/>
            </a:lvl1pPr>
            <a:lvl2pPr>
              <a:defRPr sz="3900"/>
            </a:lvl2pPr>
            <a:lvl3pPr>
              <a:defRPr sz="3300"/>
            </a:lvl3pPr>
            <a:lvl4pPr>
              <a:defRPr sz="2800"/>
            </a:lvl4pPr>
            <a:lvl5pPr>
              <a:defRPr sz="2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620048" y="913532"/>
            <a:ext cx="6628765" cy="5418667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44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02179" y="7398163"/>
            <a:ext cx="7733559" cy="773760"/>
          </a:xfrm>
        </p:spPr>
        <p:txBody>
          <a:bodyPr anchor="ctr"/>
          <a:lstStyle>
            <a:lvl1pPr algn="l">
              <a:buNone/>
              <a:defRPr sz="2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502179" y="8197360"/>
            <a:ext cx="7733559" cy="1138296"/>
          </a:xfrm>
        </p:spPr>
        <p:txBody>
          <a:bodyPr lIns="152302" tIns="0"/>
          <a:lstStyle>
            <a:lvl1pPr marL="0" indent="0">
              <a:buNone/>
              <a:defRPr sz="1900"/>
            </a:lvl1pPr>
            <a:lvl2pPr>
              <a:defRPr sz="17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39225" y="813743"/>
            <a:ext cx="2410460" cy="8668926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2615" y="813743"/>
            <a:ext cx="8235738" cy="866892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15" y="406872"/>
            <a:ext cx="10847070" cy="1693334"/>
          </a:xfrm>
          <a:prstGeom prst="rect">
            <a:avLst/>
          </a:prstGeom>
        </p:spPr>
        <p:txBody>
          <a:bodyPr vert="horz" lIns="91432" tIns="45716" rIns="91432" bIns="45716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2615" y="2370670"/>
            <a:ext cx="10847070" cy="6705130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2618" y="9416819"/>
            <a:ext cx="2812204" cy="540926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17874" y="9416819"/>
            <a:ext cx="3816561" cy="540926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37484" y="9416819"/>
            <a:ext cx="2812204" cy="540926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2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2" indent="-342872" algn="l" defTabSz="914326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9" indent="-285726" algn="l" defTabSz="91432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8" indent="-228582" algn="l" defTabSz="91432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70" indent="-228582" algn="l" defTabSz="91432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33" indent="-228582" algn="l" defTabSz="91432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96" indent="-228582" algn="l" defTabSz="9143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9" indent="-228582" algn="l" defTabSz="9143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22" indent="-228582" algn="l" defTabSz="9143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84" indent="-228582" algn="l" defTabSz="9143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3" algn="l" defTabSz="9143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6" algn="l" defTabSz="9143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8" algn="l" defTabSz="9143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51" algn="l" defTabSz="9143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14" algn="l" defTabSz="9143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7" algn="l" defTabSz="9143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9" algn="l" defTabSz="9143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02" algn="l" defTabSz="91432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77942" y="1556887"/>
            <a:ext cx="11374358" cy="3527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6919" tIns="63459" rIns="126919" bIns="63459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01743" y="2302463"/>
            <a:ext cx="11449685" cy="6705130"/>
          </a:xfrm>
          <a:prstGeom prst="rect">
            <a:avLst/>
          </a:prstGeom>
        </p:spPr>
        <p:txBody>
          <a:bodyPr vert="horz" lIns="126919" tIns="63459" rIns="126919" bIns="63459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8537046" y="112890"/>
            <a:ext cx="3314383" cy="428037"/>
          </a:xfrm>
          <a:prstGeom prst="rect">
            <a:avLst/>
          </a:prstGeom>
        </p:spPr>
        <p:txBody>
          <a:bodyPr vert="horz" lIns="126919" tIns="63459" rIns="126919" bIns="63459"/>
          <a:lstStyle>
            <a:lvl1pPr algn="l" eaLnBrk="1" latinLnBrk="0" hangingPunct="1">
              <a:defRPr kumimoji="0" sz="17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0049631-9941-4ABC-A110-8C34FEDC1272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4117869" y="112890"/>
            <a:ext cx="4419177" cy="428037"/>
          </a:xfrm>
          <a:prstGeom prst="rect">
            <a:avLst/>
          </a:prstGeom>
        </p:spPr>
        <p:txBody>
          <a:bodyPr vert="horz" lIns="126919" tIns="63459" rIns="126919" bIns="63459"/>
          <a:lstStyle>
            <a:lvl1pPr algn="r" eaLnBrk="1" latinLnBrk="0" hangingPunct="1">
              <a:defRPr kumimoji="0" sz="17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0847070" y="9595556"/>
            <a:ext cx="1004358" cy="362185"/>
          </a:xfrm>
          <a:prstGeom prst="rect">
            <a:avLst/>
          </a:prstGeom>
        </p:spPr>
        <p:txBody>
          <a:bodyPr vert="horz" lIns="126919" tIns="63459" rIns="126919" bIns="63459"/>
          <a:lstStyle>
            <a:lvl1pPr algn="r" eaLnBrk="1" latinLnBrk="0" hangingPunct="1">
              <a:defRPr kumimoji="0" sz="17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9D4605B-2347-4779-8516-56098CCE2C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01743" y="677333"/>
            <a:ext cx="11449685" cy="1241778"/>
          </a:xfrm>
          <a:prstGeom prst="rect">
            <a:avLst/>
          </a:prstGeom>
        </p:spPr>
        <p:txBody>
          <a:bodyPr vert="horz" lIns="126919" tIns="63459" rIns="126919" bIns="63459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77942" y="1556887"/>
            <a:ext cx="11374358" cy="3527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6919" tIns="63459" rIns="126919" bIns="63459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677942" y="1567388"/>
            <a:ext cx="11374358" cy="3527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6919" tIns="63459" rIns="126919" bIns="63459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475945" indent="-475945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4400" kern="1200">
          <a:solidFill>
            <a:schemeClr val="tx2"/>
          </a:solidFill>
          <a:latin typeface="+mn-lt"/>
          <a:ea typeface="+mn-ea"/>
          <a:cs typeface="+mn-cs"/>
        </a:defRPr>
      </a:lvl1pPr>
      <a:lvl2pPr marL="1031215" indent="-396621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3900" kern="1200">
          <a:solidFill>
            <a:schemeClr val="tx2"/>
          </a:solidFill>
          <a:latin typeface="+mn-lt"/>
          <a:ea typeface="+mn-ea"/>
          <a:cs typeface="+mn-cs"/>
        </a:defRPr>
      </a:lvl2pPr>
      <a:lvl3pPr marL="1586484" indent="-317297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3300" kern="1200">
          <a:solidFill>
            <a:schemeClr val="tx2"/>
          </a:solidFill>
          <a:latin typeface="+mn-lt"/>
          <a:ea typeface="+mn-ea"/>
          <a:cs typeface="+mn-cs"/>
        </a:defRPr>
      </a:lvl3pPr>
      <a:lvl4pPr marL="2221078" indent="-317297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855671" indent="-317297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2500" kern="1200">
          <a:solidFill>
            <a:schemeClr val="tx2"/>
          </a:solidFill>
          <a:latin typeface="+mn-lt"/>
          <a:ea typeface="+mn-ea"/>
          <a:cs typeface="+mn-cs"/>
        </a:defRPr>
      </a:lvl5pPr>
      <a:lvl6pPr marL="3490265" indent="-317297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2500" kern="1200">
          <a:solidFill>
            <a:schemeClr val="tx2"/>
          </a:solidFill>
          <a:latin typeface="+mn-lt"/>
          <a:ea typeface="+mn-ea"/>
          <a:cs typeface="+mn-cs"/>
        </a:defRPr>
      </a:lvl6pPr>
      <a:lvl7pPr marL="4124858" indent="-317297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7pPr>
      <a:lvl8pPr marL="4759452" indent="-317297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22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5394046" indent="-317297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9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3459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26918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0378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53837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1729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8075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4421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0767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Administrator.ST1-2-PC\Desktop\&#1344;&#1352;&#1362;&#1349;&#1350;&#1333;&#1360;\grecija.mp3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hyperlink" Target="file:///C:\Users\Administrator.ST1-2-PC\Desktop\&#1344;&#1352;&#1362;&#1349;&#1350;&#1333;&#1360;\videoplayback-3-xmuk3sjo_UwjvbdHb.mp4" TargetMode="Externa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60261" y="0"/>
            <a:ext cx="11894115" cy="9728201"/>
            <a:chOff x="50800" y="520699"/>
            <a:chExt cx="10026650" cy="9683751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50800" y="520699"/>
              <a:ext cx="10026650" cy="9683750"/>
              <a:chOff x="50800" y="520699"/>
              <a:chExt cx="10026650" cy="9683750"/>
            </a:xfrm>
          </p:grpSpPr>
          <p:pic>
            <p:nvPicPr>
              <p:cNvPr id="2" name="Рисунок 1" descr="դրոշ.jpg"/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800" y="520699"/>
                <a:ext cx="10026650" cy="9683750"/>
              </a:xfrm>
              <a:prstGeom prst="rect">
                <a:avLst/>
              </a:prstGeom>
              <a:solidFill>
                <a:scrgbClr r="0" g="0" b="0">
                  <a:alpha val="0"/>
                </a:scrgbClr>
              </a:solidFill>
            </p:spPr>
          </p:pic>
          <p:sp>
            <p:nvSpPr>
              <p:cNvPr id="3" name="TextBox 2"/>
              <p:cNvSpPr txBox="1"/>
              <p:nvPr/>
            </p:nvSpPr>
            <p:spPr>
              <a:xfrm>
                <a:off x="1290074" y="520699"/>
                <a:ext cx="7835901" cy="919111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hy-AM" sz="5400" dirty="0" smtClean="0">
                    <a:solidFill>
                      <a:srgbClr val="FFFFFF"/>
                    </a:solidFill>
                    <a:latin typeface="Arial - 72"/>
                  </a:rPr>
                  <a:t>ՀՈՒՅՆԵՐԸ </a:t>
                </a:r>
                <a:r>
                  <a:rPr lang="hy-AM" sz="5400" dirty="0" smtClean="0">
                    <a:solidFill>
                      <a:srgbClr val="FFFFFF"/>
                    </a:solidFill>
                    <a:latin typeface="Arial - 72"/>
                  </a:rPr>
                  <a:t>ՀԱՅ</a:t>
                </a:r>
                <a:r>
                  <a:rPr lang="en-US" sz="5400" dirty="0" smtClean="0">
                    <a:solidFill>
                      <a:srgbClr val="FFFFFF"/>
                    </a:solidFill>
                    <a:latin typeface="Arial - 72"/>
                  </a:rPr>
                  <a:t>Ա</a:t>
                </a:r>
                <a:r>
                  <a:rPr lang="hy-AM" sz="5400" dirty="0" smtClean="0">
                    <a:solidFill>
                      <a:srgbClr val="FFFFFF"/>
                    </a:solidFill>
                    <a:latin typeface="Arial - 72"/>
                  </a:rPr>
                  <a:t>ՍՏԱՆՈՒՄ</a:t>
                </a:r>
                <a:endParaRPr lang="en-US" sz="5400" dirty="0">
                  <a:solidFill>
                    <a:srgbClr val="FFFFFF"/>
                  </a:solidFill>
                  <a:latin typeface="Arial - 72"/>
                </a:endParaRPr>
              </a:p>
            </p:txBody>
          </p:sp>
        </p:grpSp>
        <p:pic>
          <p:nvPicPr>
            <p:cNvPr id="5" name="grecija.mp3">
              <a:hlinkClick r:id="" action="ppaction://media"/>
            </p:cNvPr>
            <p:cNvPicPr>
              <a:picLocks noRot="1" noChangeAspect="1"/>
            </p:cNvPicPr>
            <p:nvPr>
              <a:audioFile r:link="rId1"/>
            </p:nvPr>
          </p:nvPicPr>
          <p:blipFill>
            <a:blip r:embed="rId4"/>
            <a:stretch>
              <a:fillRect/>
            </a:stretch>
          </p:blipFill>
          <p:spPr>
            <a:xfrm>
              <a:off x="50800" y="10033000"/>
              <a:ext cx="171450" cy="17145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դրոշ2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052300" cy="2403498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>
            <a:off x="68850" y="6375400"/>
            <a:ext cx="11983450" cy="3539422"/>
          </a:xfrm>
          <a:prstGeom prst="rect">
            <a:avLst/>
          </a:prstGeom>
          <a:noFill/>
        </p:spPr>
        <p:txBody>
          <a:bodyPr vert="horz" wrap="square" lIns="91432" tIns="45716" rIns="91432" bIns="45716" rtlCol="0">
            <a:spAutoFit/>
          </a:bodyPr>
          <a:lstStyle/>
          <a:p>
            <a:r>
              <a:rPr lang="hy-AM" sz="2800" dirty="0" smtClean="0">
                <a:solidFill>
                  <a:srgbClr val="000000"/>
                </a:solidFill>
                <a:latin typeface="Arial - 28"/>
              </a:rPr>
              <a:t>Հույների մեծ ներհոսքը Պոնտոսից դեպի Հայաստան տեղի է ունեցել 300տարի առաջ։ Պոնտացի հույների ներգաղթը կապվում է </a:t>
            </a:r>
            <a:r>
              <a:rPr lang="hy-AM" sz="2800" dirty="0" smtClean="0">
                <a:solidFill>
                  <a:srgbClr val="000000"/>
                </a:solidFill>
                <a:latin typeface="Sylfaen" pitchFamily="18" charset="0"/>
              </a:rPr>
              <a:t>պղնձահանքերի</a:t>
            </a:r>
            <a:r>
              <a:rPr lang="hy-AM" sz="2800" dirty="0" smtClean="0">
                <a:solidFill>
                  <a:srgbClr val="000000"/>
                </a:solidFill>
                <a:latin typeface="Arial - 28"/>
              </a:rPr>
              <a:t> բացման և մշակման հետ։Այդպիսով 1752 թվականից Արգիրուպոլիսից Տրապիզոն, Կարս քաղաքներից այստեղ են տեղափոխվում հազարավոր հույներ, որոնք բնակություն են հաստատում հետևյալ բնակավայրերում՝ Ալավերդի, Ախթալա, Մադան Շամլուղ, Բենդիկ, Յաղդա, Կողես, Ալեքսանդրապոլ, Բայանդուր, Միսխանա/Հանքավան/, Մեհմանա։</a:t>
            </a:r>
            <a:endParaRPr lang="en-US" sz="2800" dirty="0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0524" y="2494500"/>
            <a:ext cx="11705795" cy="3600978"/>
          </a:xfrm>
          <a:prstGeom prst="rect">
            <a:avLst/>
          </a:prstGeom>
          <a:noFill/>
        </p:spPr>
        <p:txBody>
          <a:bodyPr vert="horz" wrap="square" lIns="91432" tIns="45716" rIns="91432" bIns="45716" rtlCol="0">
            <a:spAutoFit/>
          </a:bodyPr>
          <a:lstStyle/>
          <a:p>
            <a:r>
              <a:rPr lang="hy-AM" sz="2800" dirty="0" smtClean="0">
                <a:solidFill>
                  <a:srgbClr val="000000"/>
                </a:solidFill>
                <a:latin typeface="Sylfaen" pitchFamily="18" charset="0"/>
              </a:rPr>
              <a:t>Հույների և հունականության ներկայությունը Հայաստանում հազարամյակների պատմություն ունի։ Հնագետները հայտնաբերել են բազմաթիվ արձանագրություններ՝ գրված հին հունարենով։ Այս ամենը ևս մեկ անգամ ապացուցում է, որ հույներն այստեղ պարզապես ճամփորդներ չեն եղել, և հունարենը Հայաստանում չի </a:t>
            </a:r>
            <a:r>
              <a:rPr lang="hy-AM" sz="3200" dirty="0" smtClean="0">
                <a:solidFill>
                  <a:srgbClr val="000000"/>
                </a:solidFill>
                <a:latin typeface="Sylfaen" pitchFamily="18" charset="0"/>
              </a:rPr>
              <a:t>եղել</a:t>
            </a:r>
            <a:r>
              <a:rPr lang="hy-AM" sz="2800" dirty="0" smtClean="0">
                <a:solidFill>
                  <a:srgbClr val="000000"/>
                </a:solidFill>
                <a:latin typeface="Sylfaen" pitchFamily="18" charset="0"/>
              </a:rPr>
              <a:t> օտար լեզու։ Հայաստանում և հայ գրականության պատմության մեջ հունարենի լայն կիրառությունն արտահայտվում է Մատենադարանում գտնվող բազմաթիվ ձեռագրերում։</a:t>
            </a:r>
            <a:endParaRPr lang="en-US" sz="2800" dirty="0">
              <a:solidFill>
                <a:srgbClr val="000000"/>
              </a:solidFill>
              <a:latin typeface="Sylfae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.jpe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96950" y="0"/>
            <a:ext cx="10363200" cy="46228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>
            <a:off x="376634" y="4582171"/>
            <a:ext cx="11630471" cy="1569652"/>
          </a:xfrm>
          <a:prstGeom prst="rect">
            <a:avLst/>
          </a:prstGeom>
          <a:noFill/>
        </p:spPr>
        <p:txBody>
          <a:bodyPr vert="horz" lIns="91432" tIns="45716" rIns="91432" bIns="45716" rtlCol="0">
            <a:spAutoFit/>
          </a:bodyPr>
          <a:lstStyle/>
          <a:p>
            <a:r>
              <a:rPr lang="hy-AM" sz="2400" dirty="0" smtClean="0">
                <a:solidFill>
                  <a:srgbClr val="000000"/>
                </a:solidFill>
                <a:latin typeface="Arial - 26"/>
              </a:rPr>
              <a:t>Այդ եկեղեցիներից մեկը Սուրբ Խարալամբոս եկեղեցին է՝ Սյունիքի Կավարտ գյուղում, որը տեղացիները անվանում էին  "Բերձենների եկեղեցի"։ Հունական այս բնակավայրը հիմնվել է 1853 թվականին  հույն արդյունաբերող Խարալամբի Կոնդուրովն այստեղ կառուցում է պղնձի առաջին գործարանը։</a:t>
            </a:r>
            <a:endParaRPr lang="en-US" sz="2400" dirty="0">
              <a:solidFill>
                <a:srgbClr val="000000"/>
              </a:solidFill>
              <a:latin typeface="Arial - 26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1153" y="7975600"/>
            <a:ext cx="11741147" cy="1384986"/>
          </a:xfrm>
          <a:prstGeom prst="rect">
            <a:avLst/>
          </a:prstGeom>
          <a:noFill/>
        </p:spPr>
        <p:txBody>
          <a:bodyPr vert="horz" wrap="square" lIns="91432" tIns="45716" rIns="91432" bIns="45716" rtlCol="0">
            <a:spAutoFit/>
          </a:bodyPr>
          <a:lstStyle/>
          <a:p>
            <a:r>
              <a:rPr lang="hy-AM" sz="2800" dirty="0" smtClean="0">
                <a:solidFill>
                  <a:srgbClr val="000000"/>
                </a:solidFill>
                <a:latin typeface="Arial - 29"/>
              </a:rPr>
              <a:t>Հունական եկեղեցիներ են կառուցվել նաև Գումրիում, Մադանում, Յաղդանում և Հանքավանում։ Մինչև 1989 թվականը այս գյուղում ապրել է մոտավորապես 250 հույն։</a:t>
            </a:r>
            <a:endParaRPr lang="en-US" sz="2800" dirty="0">
              <a:solidFill>
                <a:srgbClr val="000000"/>
              </a:solidFill>
              <a:latin typeface="Arial - 2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1151" y="6070600"/>
            <a:ext cx="11741150" cy="1261876"/>
          </a:xfrm>
          <a:prstGeom prst="rect">
            <a:avLst/>
          </a:prstGeom>
          <a:noFill/>
        </p:spPr>
        <p:txBody>
          <a:bodyPr vert="horz" wrap="square" lIns="91432" tIns="45716" rIns="91432" bIns="45716" rtlCol="0">
            <a:spAutoFit/>
          </a:bodyPr>
          <a:lstStyle/>
          <a:p>
            <a:r>
              <a:rPr lang="hy-AM" sz="2400" dirty="0" smtClean="0">
                <a:solidFill>
                  <a:srgbClr val="000000"/>
                </a:solidFill>
                <a:latin typeface="Arial - 26"/>
              </a:rPr>
              <a:t>Հույները նաև հիդրոէլեկտրակայան են </a:t>
            </a:r>
            <a:r>
              <a:rPr lang="hy-AM" sz="2800" dirty="0" smtClean="0">
                <a:solidFill>
                  <a:srgbClr val="000000"/>
                </a:solidFill>
                <a:latin typeface="Arial - 26"/>
              </a:rPr>
              <a:t>կառուցում</a:t>
            </a:r>
            <a:r>
              <a:rPr lang="hy-AM" sz="2400" dirty="0" smtClean="0">
                <a:solidFill>
                  <a:srgbClr val="000000"/>
                </a:solidFill>
                <a:latin typeface="Arial - 26"/>
              </a:rPr>
              <a:t>, հիմք դնում նոր ձեռնարկությունների՝ հացի փռեր, տարբեր տնտեսական խանութներ։ Նրանք էին, որ իրենց հարստությունն օգտագործեցին ի բարօրություն համայնքի։</a:t>
            </a:r>
            <a:endParaRPr lang="en-US" sz="2400" dirty="0">
              <a:solidFill>
                <a:srgbClr val="000000"/>
              </a:solidFill>
              <a:latin typeface="Arial - 26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45197" y="107061"/>
            <a:ext cx="11619754" cy="3562002"/>
          </a:xfrm>
          <a:custGeom>
            <a:avLst/>
            <a:gdLst/>
            <a:ahLst/>
            <a:cxnLst/>
            <a:rect l="0" t="0" r="0" b="0"/>
            <a:pathLst>
              <a:path w="9541376" h="4225425">
                <a:moveTo>
                  <a:pt x="0" y="0"/>
                </a:moveTo>
                <a:lnTo>
                  <a:pt x="9541375" y="0"/>
                </a:lnTo>
                <a:lnTo>
                  <a:pt x="9541375" y="4225424"/>
                </a:lnTo>
                <a:lnTo>
                  <a:pt x="0" y="4225424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80787" y="107060"/>
            <a:ext cx="11407963" cy="1815874"/>
          </a:xfrm>
          <a:prstGeom prst="rect">
            <a:avLst/>
          </a:prstGeom>
          <a:noFill/>
        </p:spPr>
        <p:txBody>
          <a:bodyPr vert="horz" wrap="square" lIns="91432" tIns="45716" rIns="91432" bIns="45716" rtlCol="0">
            <a:spAutoFit/>
          </a:bodyPr>
          <a:lstStyle/>
          <a:p>
            <a:r>
              <a:rPr lang="hy-AM" sz="2800" dirty="0" smtClean="0">
                <a:solidFill>
                  <a:srgbClr val="000000"/>
                </a:solidFill>
                <a:latin typeface="Sylfaen" pitchFamily="18" charset="0"/>
              </a:rPr>
              <a:t>Այսօր Հայաստանի հույների մեծ մասը բնակվում է Լոռիում, հատկապես Ալավերդիում, Ախթալայում Մադանում։ Այժմ Հայաստանում հունական համայնքը բաղկացած է 900 անդամներից՝ գրեթե բոլորը խառնամուսնական ընտանիքներից։</a:t>
            </a:r>
            <a:endParaRPr lang="en-US" sz="2800" dirty="0">
              <a:solidFill>
                <a:srgbClr val="000000"/>
              </a:solidFill>
              <a:latin typeface="Sylfaen" pitchFamily="18" charset="0"/>
            </a:endParaRPr>
          </a:p>
        </p:txBody>
      </p:sp>
      <p:pic>
        <p:nvPicPr>
          <p:cNvPr id="4" name="Рисунок 3" descr="մադան.jpe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86745"/>
            <a:ext cx="12052299" cy="687325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6" name="TextBox 5"/>
          <p:cNvSpPr txBox="1"/>
          <p:nvPr/>
        </p:nvSpPr>
        <p:spPr>
          <a:xfrm>
            <a:off x="0" y="2184400"/>
            <a:ext cx="11741150" cy="954099"/>
          </a:xfrm>
          <a:prstGeom prst="rect">
            <a:avLst/>
          </a:prstGeom>
          <a:noFill/>
        </p:spPr>
        <p:txBody>
          <a:bodyPr vert="horz" wrap="square" lIns="91432" tIns="45716" rIns="91432" bIns="45716" rtlCol="0">
            <a:spAutoFit/>
          </a:bodyPr>
          <a:lstStyle/>
          <a:p>
            <a:r>
              <a:rPr lang="hy-AM" sz="2800" dirty="0" smtClean="0">
                <a:solidFill>
                  <a:srgbClr val="000000"/>
                </a:solidFill>
                <a:latin typeface="Arial - 26"/>
              </a:rPr>
              <a:t> </a:t>
            </a:r>
            <a:r>
              <a:rPr lang="hy-AM" sz="2000" dirty="0" smtClean="0">
                <a:solidFill>
                  <a:srgbClr val="000000"/>
                </a:solidFill>
                <a:latin typeface="Arial - 26"/>
              </a:rPr>
              <a:t> </a:t>
            </a:r>
            <a:r>
              <a:rPr lang="hy-AM" sz="2800" dirty="0" smtClean="0">
                <a:solidFill>
                  <a:srgbClr val="000000"/>
                </a:solidFill>
                <a:latin typeface="Arial - 26"/>
              </a:rPr>
              <a:t>Հայաստանում</a:t>
            </a:r>
            <a:r>
              <a:rPr lang="hy-AM" sz="2000" dirty="0" smtClean="0">
                <a:solidFill>
                  <a:srgbClr val="000000"/>
                </a:solidFill>
                <a:latin typeface="Arial - 26"/>
              </a:rPr>
              <a:t> </a:t>
            </a:r>
            <a:r>
              <a:rPr lang="hy-AM" sz="2800" dirty="0" smtClean="0">
                <a:solidFill>
                  <a:srgbClr val="000000"/>
                </a:solidFill>
                <a:latin typeface="Arial - 26"/>
              </a:rPr>
              <a:t>չկա անգամ մի հողակտոր, որտեղ</a:t>
            </a:r>
            <a:r>
              <a:rPr lang="en-US" sz="2800" dirty="0" smtClean="0">
                <a:solidFill>
                  <a:srgbClr val="000000"/>
                </a:solidFill>
                <a:latin typeface="Arial - 26"/>
              </a:rPr>
              <a:t> </a:t>
            </a:r>
            <a:r>
              <a:rPr lang="hy-AM" sz="2800" dirty="0" smtClean="0">
                <a:solidFill>
                  <a:srgbClr val="000000"/>
                </a:solidFill>
                <a:latin typeface="Arial - 26"/>
              </a:rPr>
              <a:t>"հույն" բառն </a:t>
            </a:r>
            <a:r>
              <a:rPr lang="en-US" sz="2800" dirty="0" smtClean="0">
                <a:solidFill>
                  <a:srgbClr val="000000"/>
                </a:solidFill>
                <a:latin typeface="Arial - 26"/>
              </a:rPr>
              <a:t>   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Arial - 26"/>
              </a:rPr>
              <a:t>    </a:t>
            </a:r>
            <a:r>
              <a:rPr lang="hy-AM" sz="2800" dirty="0" smtClean="0">
                <a:solidFill>
                  <a:srgbClr val="000000"/>
                </a:solidFill>
                <a:latin typeface="Arial - 26"/>
              </a:rPr>
              <a:t>անծանոթ է եղել ո՛չ հիմա, ո՛չ էլ հազարավոր տարիներ առաջ։</a:t>
            </a:r>
            <a:endParaRPr lang="en-US" sz="2800" dirty="0">
              <a:solidFill>
                <a:srgbClr val="000000"/>
              </a:solidFill>
              <a:latin typeface="Arial - 26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դրոշ2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797550" y="1"/>
            <a:ext cx="6217089" cy="10160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5" name="Группа 4"/>
          <p:cNvGrpSpPr/>
          <p:nvPr/>
        </p:nvGrpSpPr>
        <p:grpSpPr>
          <a:xfrm>
            <a:off x="165720" y="246239"/>
            <a:ext cx="5640785" cy="9598787"/>
            <a:chOff x="139700" y="292100"/>
            <a:chExt cx="4755141" cy="11386561"/>
          </a:xfrm>
        </p:grpSpPr>
        <p:sp>
          <p:nvSpPr>
            <p:cNvPr id="3" name="Полилиния 2"/>
            <p:cNvSpPr/>
            <p:nvPr/>
          </p:nvSpPr>
          <p:spPr>
            <a:xfrm>
              <a:off x="139700" y="292100"/>
              <a:ext cx="4755141" cy="11386561"/>
            </a:xfrm>
            <a:custGeom>
              <a:avLst/>
              <a:gdLst/>
              <a:ahLst/>
              <a:cxnLst/>
              <a:rect l="0" t="0" r="0" b="0"/>
              <a:pathLst>
                <a:path w="4755141" h="11386561">
                  <a:moveTo>
                    <a:pt x="0" y="0"/>
                  </a:moveTo>
                  <a:lnTo>
                    <a:pt x="4755140" y="0"/>
                  </a:lnTo>
                  <a:lnTo>
                    <a:pt x="4755140" y="11386560"/>
                  </a:lnTo>
                  <a:lnTo>
                    <a:pt x="0" y="11386560"/>
                  </a:lnTo>
                  <a:close/>
                </a:path>
              </a:pathLst>
            </a:custGeom>
            <a:solidFill>
              <a:schemeClr val="accent1">
                <a:alpha val="1000"/>
              </a:schemeClr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65100" y="546100"/>
              <a:ext cx="4593720" cy="1062440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hy-AM" sz="3200" dirty="0" smtClean="0">
                  <a:solidFill>
                    <a:srgbClr val="000000"/>
                  </a:solidFill>
                  <a:latin typeface="Sylfaen" pitchFamily="18" charset="0"/>
                </a:rPr>
                <a:t>Հույներին և հայերին </a:t>
              </a:r>
            </a:p>
            <a:p>
              <a:r>
                <a:rPr lang="hy-AM" sz="3200" dirty="0" smtClean="0">
                  <a:solidFill>
                    <a:srgbClr val="000000"/>
                  </a:solidFill>
                  <a:latin typeface="Sylfaen" pitchFamily="18" charset="0"/>
                </a:rPr>
                <a:t>միավորում է ոչ միայն հին </a:t>
              </a:r>
            </a:p>
            <a:p>
              <a:r>
                <a:rPr lang="hy-AM" sz="3200" dirty="0" smtClean="0">
                  <a:solidFill>
                    <a:srgbClr val="000000"/>
                  </a:solidFill>
                  <a:latin typeface="Sylfaen" pitchFamily="18" charset="0"/>
                </a:rPr>
                <a:t>ժամանակների փառավոր </a:t>
              </a:r>
            </a:p>
            <a:p>
              <a:r>
                <a:rPr lang="hy-AM" sz="3200" dirty="0" smtClean="0">
                  <a:solidFill>
                    <a:srgbClr val="000000"/>
                  </a:solidFill>
                  <a:latin typeface="Sylfaen" pitchFamily="18" charset="0"/>
                </a:rPr>
                <a:t>անցյալը, այլև կորուսյալ </a:t>
              </a:r>
            </a:p>
            <a:p>
              <a:r>
                <a:rPr lang="hy-AM" sz="3200" dirty="0" smtClean="0">
                  <a:solidFill>
                    <a:srgbClr val="000000"/>
                  </a:solidFill>
                  <a:latin typeface="Sylfaen" pitchFamily="18" charset="0"/>
                </a:rPr>
                <a:t>հայրենիքն ու </a:t>
              </a:r>
            </a:p>
            <a:p>
              <a:r>
                <a:rPr lang="hy-AM" sz="3200" dirty="0" smtClean="0">
                  <a:solidFill>
                    <a:srgbClr val="000000"/>
                  </a:solidFill>
                  <a:latin typeface="Sylfaen" pitchFamily="18" charset="0"/>
                </a:rPr>
                <a:t>ցեղասպանության զոհ </a:t>
              </a:r>
            </a:p>
            <a:p>
              <a:r>
                <a:rPr lang="hy-AM" sz="3200" dirty="0" smtClean="0">
                  <a:solidFill>
                    <a:srgbClr val="000000"/>
                  </a:solidFill>
                  <a:latin typeface="Sylfaen" pitchFamily="18" charset="0"/>
                </a:rPr>
                <a:t>դարձած նախնիների համար</a:t>
              </a:r>
            </a:p>
            <a:p>
              <a:r>
                <a:rPr lang="hy-AM" sz="3200" dirty="0" smtClean="0">
                  <a:solidFill>
                    <a:srgbClr val="000000"/>
                  </a:solidFill>
                  <a:latin typeface="Sylfaen" pitchFamily="18" charset="0"/>
                </a:rPr>
                <a:t> ցավը։ Հենց այս պատճառով</a:t>
              </a:r>
            </a:p>
            <a:p>
              <a:r>
                <a:rPr lang="hy-AM" sz="3200" dirty="0" smtClean="0">
                  <a:solidFill>
                    <a:srgbClr val="000000"/>
                  </a:solidFill>
                  <a:latin typeface="Sylfaen" pitchFamily="18" charset="0"/>
                </a:rPr>
                <a:t> է ամեն տարի ապրիլի 24-ին</a:t>
              </a:r>
              <a:r>
                <a:rPr lang="en-US" sz="3200" dirty="0" smtClean="0">
                  <a:solidFill>
                    <a:srgbClr val="000000"/>
                  </a:solidFill>
                  <a:latin typeface="Sylfaen" pitchFamily="18" charset="0"/>
                </a:rPr>
                <a:t> </a:t>
              </a:r>
              <a:r>
                <a:rPr lang="hy-AM" sz="3200" dirty="0" smtClean="0">
                  <a:solidFill>
                    <a:srgbClr val="000000"/>
                  </a:solidFill>
                  <a:latin typeface="Sylfaen" pitchFamily="18" charset="0"/>
                </a:rPr>
                <a:t>հույները կանգնում են </a:t>
              </a:r>
            </a:p>
            <a:p>
              <a:r>
                <a:rPr lang="hy-AM" sz="3200" dirty="0" smtClean="0">
                  <a:solidFill>
                    <a:srgbClr val="000000"/>
                  </a:solidFill>
                  <a:latin typeface="Sylfaen" pitchFamily="18" charset="0"/>
                </a:rPr>
                <a:t>հայերի կողքին , իսկ մայիսի </a:t>
              </a:r>
            </a:p>
            <a:p>
              <a:r>
                <a:rPr lang="hy-AM" sz="3200" dirty="0" smtClean="0">
                  <a:solidFill>
                    <a:srgbClr val="000000"/>
                  </a:solidFill>
                  <a:latin typeface="Sylfaen" pitchFamily="18" charset="0"/>
                </a:rPr>
                <a:t>19-ին հայերն են </a:t>
              </a:r>
            </a:p>
            <a:p>
              <a:r>
                <a:rPr lang="hy-AM" sz="3200" dirty="0" smtClean="0">
                  <a:solidFill>
                    <a:srgbClr val="000000"/>
                  </a:solidFill>
                  <a:latin typeface="Sylfaen" pitchFamily="18" charset="0"/>
                </a:rPr>
                <a:t>ապրումակցում ու վշտակցում</a:t>
              </a:r>
            </a:p>
            <a:p>
              <a:r>
                <a:rPr lang="hy-AM" sz="3200" dirty="0" smtClean="0">
                  <a:solidFill>
                    <a:srgbClr val="000000"/>
                  </a:solidFill>
                  <a:latin typeface="Sylfaen" pitchFamily="18" charset="0"/>
                </a:rPr>
                <a:t> հույներին՝ հարգելով միմյանց </a:t>
              </a:r>
            </a:p>
            <a:p>
              <a:r>
                <a:rPr lang="hy-AM" sz="3200" dirty="0" smtClean="0">
                  <a:solidFill>
                    <a:srgbClr val="000000"/>
                  </a:solidFill>
                  <a:latin typeface="Sylfaen" pitchFamily="18" charset="0"/>
                </a:rPr>
                <a:t>նախնիների հիշատակը։</a:t>
              </a:r>
              <a:endParaRPr lang="en-US" sz="3200" dirty="0">
                <a:solidFill>
                  <a:srgbClr val="000000"/>
                </a:solidFill>
                <a:latin typeface="Sylfae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439" y="214121"/>
            <a:ext cx="11404489" cy="3108535"/>
          </a:xfrm>
          <a:prstGeom prst="rect">
            <a:avLst/>
          </a:prstGeom>
          <a:noFill/>
        </p:spPr>
        <p:txBody>
          <a:bodyPr vert="horz" lIns="91432" tIns="45716" rIns="91432" bIns="45716" rtlCol="0">
            <a:spAutoFit/>
          </a:bodyPr>
          <a:lstStyle/>
          <a:p>
            <a:r>
              <a:rPr lang="hy-AM" sz="2800" dirty="0" smtClean="0">
                <a:solidFill>
                  <a:srgbClr val="000000"/>
                </a:solidFill>
                <a:latin typeface="Sylfaen" pitchFamily="18" charset="0"/>
              </a:rPr>
              <a:t>Ինչու՞ են հույները սիրում Հայաստանը․․․Քանզի այս երկիրը հիշեցնում է նրանց երկու ժողովուրդների դարավոր բարեկամությունը դեռևս այն ժամանակներից, երբ համաշխարհային քարտեզն այլ տեսք ուներ։</a:t>
            </a:r>
          </a:p>
          <a:p>
            <a:r>
              <a:rPr lang="hy-AM" sz="2800" dirty="0" smtClean="0">
                <a:solidFill>
                  <a:srgbClr val="000000"/>
                </a:solidFill>
                <a:latin typeface="Sylfaen" pitchFamily="18" charset="0"/>
              </a:rPr>
              <a:t>Ինչու՞ են հայերը սիրում հույներին։ Հավանաբար նրա համար, որ չկա մեկ այլ ժողովուրդ, ում հետ այսքան ընդհանուր բան ունենանք պատմության, մշակույթի, անգամ մտածելակերպի մեջ։</a:t>
            </a:r>
            <a:endParaRPr lang="en-US" sz="2800" dirty="0">
              <a:solidFill>
                <a:srgbClr val="000000"/>
              </a:solidFill>
              <a:latin typeface="Sylfaen" pitchFamily="18" charset="0"/>
            </a:endParaRPr>
          </a:p>
        </p:txBody>
      </p:sp>
      <p:pic>
        <p:nvPicPr>
          <p:cNvPr id="3" name="Рисунок 2" descr="764336_poster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56000"/>
            <a:ext cx="12052300" cy="6604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.ST1-5-PC\Desktop\u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31999"/>
            <a:ext cx="12052300" cy="7909323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0" y="508000"/>
            <a:ext cx="11404489" cy="1446542"/>
          </a:xfrm>
          <a:prstGeom prst="rect">
            <a:avLst/>
          </a:prstGeom>
          <a:noFill/>
        </p:spPr>
        <p:txBody>
          <a:bodyPr vert="horz" lIns="91432" tIns="45716" rIns="91432" bIns="45716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  <a:latin typeface="Sylfaen" pitchFamily="18" charset="0"/>
              </a:rPr>
              <a:t>Հունական</a:t>
            </a:r>
            <a:r>
              <a:rPr lang="en-US" sz="4400" dirty="0" smtClean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ylfaen" pitchFamily="18" charset="0"/>
              </a:rPr>
              <a:t>խոհանոցի</a:t>
            </a:r>
            <a:r>
              <a:rPr lang="en-US" sz="4400" dirty="0" smtClean="0">
                <a:solidFill>
                  <a:srgbClr val="FF0000"/>
                </a:solidFill>
                <a:latin typeface="Sylfaen" pitchFamily="18" charset="0"/>
              </a:rPr>
              <a:t>  </a:t>
            </a:r>
            <a:r>
              <a:rPr lang="en-US" sz="4400" dirty="0" err="1" smtClean="0">
                <a:solidFill>
                  <a:srgbClr val="FF0000"/>
                </a:solidFill>
                <a:latin typeface="Sylfaen" pitchFamily="18" charset="0"/>
              </a:rPr>
              <a:t>գլխավոր</a:t>
            </a:r>
            <a:r>
              <a:rPr lang="en-US" sz="4400" dirty="0" smtClean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ylfaen" pitchFamily="18" charset="0"/>
              </a:rPr>
              <a:t>ուտեստները</a:t>
            </a:r>
            <a:endParaRPr lang="hy-AM" sz="4400" dirty="0" smtClean="0">
              <a:solidFill>
                <a:srgbClr val="FF0000"/>
              </a:solidFill>
              <a:latin typeface="Sylfae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79400"/>
            <a:ext cx="11404489" cy="1015655"/>
          </a:xfrm>
          <a:prstGeom prst="rect">
            <a:avLst/>
          </a:prstGeom>
          <a:noFill/>
        </p:spPr>
        <p:txBody>
          <a:bodyPr vert="horz" lIns="91432" tIns="45716" rIns="91432" bIns="45716" rtlCol="0">
            <a:spAutoFit/>
          </a:bodyPr>
          <a:lstStyle/>
          <a:p>
            <a:pPr algn="ctr"/>
            <a:r>
              <a:rPr lang="hy-AM" sz="6000" b="1" dirty="0" smtClean="0"/>
              <a:t>Մուսսակա</a:t>
            </a:r>
            <a:endParaRPr lang="hy-AM" sz="6000" dirty="0" smtClean="0">
              <a:solidFill>
                <a:srgbClr val="FF0000"/>
              </a:solidFill>
              <a:latin typeface="Sylfaen" pitchFamily="18" charset="0"/>
            </a:endParaRPr>
          </a:p>
        </p:txBody>
      </p:sp>
      <p:pic>
        <p:nvPicPr>
          <p:cNvPr id="2050" name="Picture 2" descr="C:\Users\Administrator.ST1-5-PC\Desktop\1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93800"/>
            <a:ext cx="8921750" cy="585489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87350" y="7289800"/>
            <a:ext cx="11125200" cy="2514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y-AM" sz="2800" dirty="0" smtClean="0">
                <a:solidFill>
                  <a:schemeClr val="tx1"/>
                </a:solidFill>
              </a:rPr>
              <a:t>Մուսսական, թերևս, Հունաստանի ամենապոպուլյար ուտեստն է: Հունական մուսսական բաղկացած է խաշած շերտերից. սմբուկի ստորին շերտ՝ ձիթապտղի յուղով, գառան միջին շերտ՝ լոլիկով, և վերջին շերտ՝ բեշամել սոուսով: Ուտեստին երբեմն ավելացնում են դդմիկ, կարտոֆիլ, սունկ: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21750" y="0"/>
            <a:ext cx="3451368" cy="1915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79400"/>
            <a:ext cx="11404489" cy="923322"/>
          </a:xfrm>
          <a:prstGeom prst="rect">
            <a:avLst/>
          </a:prstGeom>
          <a:noFill/>
        </p:spPr>
        <p:txBody>
          <a:bodyPr vert="horz" lIns="91432" tIns="45716" rIns="91432" bIns="45716" rtlCol="0">
            <a:spAutoFit/>
          </a:bodyPr>
          <a:lstStyle/>
          <a:p>
            <a:pPr algn="ctr"/>
            <a:r>
              <a:rPr lang="hy-AM" sz="5400" b="1" dirty="0" smtClean="0"/>
              <a:t>Կլեֆտիկո</a:t>
            </a:r>
            <a:endParaRPr lang="hy-AM" sz="5400" dirty="0" smtClean="0">
              <a:solidFill>
                <a:srgbClr val="FF0000"/>
              </a:solidFill>
              <a:latin typeface="Sylfae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985000"/>
            <a:ext cx="12052300" cy="3175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y-AM" sz="2600" dirty="0" smtClean="0"/>
              <a:t>Այս համեղ ուտեստի ծագման պատմությունը շատ հետաքրքիր է: Գոյություն ունի վարկած, ըստ որի, հովիվները որոշել են ոչխար գողանալ տիրոջ նախրից և ուտել: Որոշվել է ոչխարը պատել կավով և թաղել հողի մեջ կրակի տակ, որպեսզի այն չգտնեն: Երբ հովիվները վերադարձել են խարույկի մոտ և հանել են ոչխարը, պարզվել է, որ այն շատ համեղ է: Թե ինչ է եղել հովիվները հետ, անհայտ է, բայց այս բաղադրատոմսը դարձել է հույն ազգի սեփականությունը:</a:t>
            </a:r>
            <a:endParaRPr lang="en-US" sz="2600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Users\Administrator.ST1-5-PC\Desktop\2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93800"/>
            <a:ext cx="9144000" cy="6000750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21750" y="0"/>
            <a:ext cx="3451368" cy="1915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79400"/>
            <a:ext cx="11404489" cy="923322"/>
          </a:xfrm>
          <a:prstGeom prst="rect">
            <a:avLst/>
          </a:prstGeom>
          <a:noFill/>
        </p:spPr>
        <p:txBody>
          <a:bodyPr vert="horz" lIns="91432" tIns="45716" rIns="91432" bIns="45716" rtlCol="0">
            <a:spAutoFit/>
          </a:bodyPr>
          <a:lstStyle/>
          <a:p>
            <a:pPr algn="ctr"/>
            <a:r>
              <a:rPr lang="hy-AM" sz="5400" b="1" dirty="0" smtClean="0"/>
              <a:t>Գեմիստա</a:t>
            </a:r>
            <a:endParaRPr lang="hy-AM" sz="5400" dirty="0" smtClean="0">
              <a:solidFill>
                <a:srgbClr val="FF0000"/>
              </a:solidFill>
              <a:latin typeface="Sylfae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985000"/>
            <a:ext cx="12052300" cy="3175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y-AM" sz="2800" dirty="0" smtClean="0"/>
              <a:t>Այս ուտեստը, որն իրենից ներկայացնում է լցոնված բանջարեղեն, շատ պոպուլյար է: Լցոնելու համար հիմնականում օգտագործում են բուլղարական քաղցր պղպեղ, սակայն կարող են լցոնվել նաև սմբուկը, դդմիկը, լոլիկը և նույնիսկ սոխը: Բանջարեղենը լցոնում են մսով, ինչպես նաև բրնձով և բանջարեղենով:</a:t>
            </a:r>
            <a:endParaRPr lang="en-US" sz="2600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21750" y="0"/>
            <a:ext cx="3451368" cy="1915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C:\Users\Administrator.ST1-5-PC\Desktop\3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46200"/>
            <a:ext cx="8915400" cy="58507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79400"/>
            <a:ext cx="11404489" cy="923322"/>
          </a:xfrm>
          <a:prstGeom prst="rect">
            <a:avLst/>
          </a:prstGeom>
          <a:noFill/>
        </p:spPr>
        <p:txBody>
          <a:bodyPr vert="horz" lIns="91432" tIns="45716" rIns="91432" bIns="45716" rtlCol="0">
            <a:spAutoFit/>
          </a:bodyPr>
          <a:lstStyle/>
          <a:p>
            <a:pPr algn="ctr"/>
            <a:r>
              <a:rPr lang="hy-AM" sz="5400" b="1" dirty="0" smtClean="0"/>
              <a:t>Ստիֆադո</a:t>
            </a:r>
            <a:endParaRPr lang="hy-AM" sz="5400" dirty="0" smtClean="0">
              <a:solidFill>
                <a:srgbClr val="FF0000"/>
              </a:solidFill>
              <a:latin typeface="Sylfae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985000"/>
            <a:ext cx="12052300" cy="3175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y-AM" sz="2800" dirty="0" smtClean="0"/>
              <a:t>Ստիֆադոն տոմատի մածուկում շոգեխաշած միս է՝ մեծ քանակությամբ շալոտ սոխով, կարմիր գինով և դարչինով: Շալոտ սոխը ստիֆադոյի անփոփոխ բաղկացուցիչն է, և պատրաստելիս այն պետք է ամբողջական մնա:</a:t>
            </a:r>
            <a:endParaRPr lang="en-US" sz="2600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Users\Administrator.ST1-5-PC\Desktop\4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150" y="1498600"/>
            <a:ext cx="9378950" cy="6154936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21750" y="0"/>
            <a:ext cx="3451368" cy="1915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istrator.ST1-5-PC\Desktop\6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7600"/>
            <a:ext cx="10064750" cy="6604992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0" y="279400"/>
            <a:ext cx="11404489" cy="923322"/>
          </a:xfrm>
          <a:prstGeom prst="rect">
            <a:avLst/>
          </a:prstGeom>
          <a:noFill/>
        </p:spPr>
        <p:txBody>
          <a:bodyPr vert="horz" lIns="91432" tIns="45716" rIns="91432" bIns="45716" rtlCol="0">
            <a:spAutoFit/>
          </a:bodyPr>
          <a:lstStyle/>
          <a:p>
            <a:pPr algn="ctr"/>
            <a:r>
              <a:rPr lang="hy-AM" sz="5400" b="1" dirty="0" smtClean="0"/>
              <a:t>Սպանակոպիտա</a:t>
            </a:r>
            <a:endParaRPr lang="hy-AM" sz="5400" dirty="0" smtClean="0">
              <a:solidFill>
                <a:srgbClr val="FF0000"/>
              </a:solidFill>
              <a:latin typeface="Sylfae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823200"/>
            <a:ext cx="12052300" cy="2336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y-AM" sz="2800" dirty="0" smtClean="0"/>
              <a:t>Հունարենից թարգմանաբար սպանակոպիտա նշանակում է սպանախով պիրոգ: Այն սովորաբար պատրաստում են կամ շերտավոր խմորով, կամ ֆիլո խմորով: Իսկ միջուկը միշտ անփոփոխ է. սպանախ և ֆետա պանիր:</a:t>
            </a:r>
            <a:endParaRPr lang="en-US" sz="2600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21750" y="0"/>
            <a:ext cx="3451368" cy="1915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58656483_491251757092037_8378198419099103397_n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78551" y="96354"/>
            <a:ext cx="5670370" cy="2621446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3" name="Рисунок 2" descr="459323859_1083720003201424_215240066251238580_n.jp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94000"/>
            <a:ext cx="6178550" cy="69342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4" name="Рисунок 3" descr="1601801652_f5f796d4be78af_5f796d4be78ee.thumb.jp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102350" cy="26416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5" name="Рисунок 4" descr="download.jpeg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254750" y="2772856"/>
            <a:ext cx="5631680" cy="2992943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6" name="Рисунок 5" descr="դրոշ.jpg">
            <a:hlinkClick r:id="rId6" action="ppaction://hlinkfile"/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6254750" y="5842000"/>
            <a:ext cx="5797550" cy="38862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մադան.jpe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52300" cy="3556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>
            <a:off x="0" y="3556000"/>
            <a:ext cx="12052300" cy="2677648"/>
          </a:xfrm>
          <a:prstGeom prst="rect">
            <a:avLst/>
          </a:prstGeom>
          <a:noFill/>
        </p:spPr>
        <p:txBody>
          <a:bodyPr vert="horz" wrap="square" lIns="91432" tIns="45716" rIns="91432" bIns="45716" rtlCol="0">
            <a:spAutoFit/>
          </a:bodyPr>
          <a:lstStyle/>
          <a:p>
            <a:r>
              <a:rPr lang="hy-AM" sz="2800" dirty="0" smtClean="0">
                <a:solidFill>
                  <a:srgbClr val="000000"/>
                </a:solidFill>
                <a:latin typeface="Sylfaen" pitchFamily="18" charset="0"/>
              </a:rPr>
              <a:t>Այս բոլոր տարիների ընթացքում Հայաստանի հույն ազգաբնակչությունը հայերի հետ կիսել է թե՛լավ, թե՛ վատ օրերը և երբեք Հայաստանում չի համարվել երկրորդ խավ։</a:t>
            </a:r>
          </a:p>
          <a:p>
            <a:r>
              <a:rPr lang="hy-AM" sz="2800" dirty="0" smtClean="0">
                <a:solidFill>
                  <a:srgbClr val="000000"/>
                </a:solidFill>
                <a:latin typeface="Sylfaen" pitchFamily="18" charset="0"/>
              </a:rPr>
              <a:t>Հայաստանի հույները չեն բավարարվել միայն հանքերում աշխատելով։ Շատ տարիներ աշխատելով՝ նրանք ստեղծել են ընտանիքներ, հիմնել բնակավայրեր, դպրոցներ, եկեղեցիներ։ </a:t>
            </a:r>
            <a:endParaRPr lang="en-US" sz="2800" dirty="0">
              <a:solidFill>
                <a:srgbClr val="000000"/>
              </a:solidFill>
              <a:latin typeface="Sylfaen" pitchFamily="18" charset="0"/>
            </a:endParaRPr>
          </a:p>
        </p:txBody>
      </p:sp>
      <p:pic>
        <p:nvPicPr>
          <p:cNvPr id="4" name="Рисунок 3" descr="download.jpe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892550" y="6223000"/>
            <a:ext cx="8159750" cy="3937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2150" y="1727200"/>
            <a:ext cx="10244455" cy="2177814"/>
          </a:xfrm>
        </p:spPr>
        <p:txBody>
          <a:bodyPr>
            <a:normAutofit/>
          </a:bodyPr>
          <a:lstStyle/>
          <a:p>
            <a:r>
              <a:rPr lang="ru-RU" sz="6600" dirty="0" err="1" smtClean="0"/>
              <a:t>Շնորհակալություն</a:t>
            </a:r>
            <a:endParaRPr lang="en-US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07844" y="5757334"/>
            <a:ext cx="8942705" cy="1761066"/>
          </a:xfrm>
        </p:spPr>
        <p:txBody>
          <a:bodyPr>
            <a:normAutofit/>
          </a:bodyPr>
          <a:lstStyle/>
          <a:p>
            <a:r>
              <a:rPr lang="ru-RU" sz="3600" dirty="0" err="1" smtClean="0">
                <a:solidFill>
                  <a:schemeClr val="tx1"/>
                </a:solidFill>
              </a:rPr>
              <a:t>Սահիկաշարի հեղինակ</a:t>
            </a:r>
            <a:endParaRPr lang="ru-RU" sz="3600" dirty="0" smtClean="0">
              <a:solidFill>
                <a:schemeClr val="tx1"/>
              </a:solidFill>
            </a:endParaRPr>
          </a:p>
          <a:p>
            <a:r>
              <a:rPr lang="ru-RU" sz="3600" dirty="0" smtClean="0">
                <a:solidFill>
                  <a:schemeClr val="tx1"/>
                </a:solidFill>
              </a:rPr>
              <a:t>11-րդ </a:t>
            </a:r>
            <a:r>
              <a:rPr lang="ru-RU" sz="3600" dirty="0" err="1" smtClean="0">
                <a:solidFill>
                  <a:schemeClr val="tx1"/>
                </a:solidFill>
              </a:rPr>
              <a:t>դաս.</a:t>
            </a:r>
            <a:r>
              <a:rPr lang="ru-RU" sz="3600" dirty="0" smtClean="0">
                <a:solidFill>
                  <a:schemeClr val="tx1"/>
                </a:solidFill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</a:rPr>
              <a:t>աշակերտ </a:t>
            </a:r>
            <a:r>
              <a:rPr lang="ru-RU" sz="3600" dirty="0" smtClean="0">
                <a:solidFill>
                  <a:schemeClr val="tx1"/>
                </a:solidFill>
              </a:rPr>
              <a:t>Ա. </a:t>
            </a:r>
            <a:r>
              <a:rPr lang="ru-RU" sz="3600" dirty="0" err="1" smtClean="0">
                <a:solidFill>
                  <a:schemeClr val="tx1"/>
                </a:solidFill>
              </a:rPr>
              <a:t>Հովհաննիսյան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691</Words>
  <Application>Microsoft Office PowerPoint</Application>
  <PresentationFormat>Произвольный</PresentationFormat>
  <Paragraphs>41</Paragraphs>
  <Slides>15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7" baseType="lpstr">
      <vt:lpstr>Arial</vt:lpstr>
      <vt:lpstr>Arial - 72</vt:lpstr>
      <vt:lpstr>Arial - 28</vt:lpstr>
      <vt:lpstr>Sylfaen</vt:lpstr>
      <vt:lpstr>Arial - 26</vt:lpstr>
      <vt:lpstr>Arial - 29</vt:lpstr>
      <vt:lpstr>Calibri</vt:lpstr>
      <vt:lpstr>Franklin Gothic Book</vt:lpstr>
      <vt:lpstr>Wingdings 2</vt:lpstr>
      <vt:lpstr>Franklin Gothic Medium</vt:lpstr>
      <vt:lpstr>Тема Office</vt:lpstr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Շնորհակալություն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ST1-2</dc:creator>
  <cp:lastModifiedBy>ST1-5</cp:lastModifiedBy>
  <cp:revision>15</cp:revision>
  <dcterms:created xsi:type="dcterms:W3CDTF">2025-01-29T07:16:34Z</dcterms:created>
  <dcterms:modified xsi:type="dcterms:W3CDTF">2025-01-30T09:56:25Z</dcterms:modified>
</cp:coreProperties>
</file>